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9" r:id="rId2"/>
    <p:sldId id="256" r:id="rId3"/>
    <p:sldId id="257" r:id="rId4"/>
    <p:sldId id="258" r:id="rId5"/>
    <p:sldId id="282" r:id="rId6"/>
    <p:sldId id="283" r:id="rId7"/>
    <p:sldId id="260" r:id="rId8"/>
    <p:sldId id="261" r:id="rId9"/>
    <p:sldId id="266" r:id="rId10"/>
    <p:sldId id="271" r:id="rId11"/>
    <p:sldId id="265" r:id="rId12"/>
    <p:sldId id="264" r:id="rId13"/>
    <p:sldId id="263" r:id="rId14"/>
    <p:sldId id="270" r:id="rId15"/>
    <p:sldId id="269" r:id="rId16"/>
    <p:sldId id="268" r:id="rId17"/>
    <p:sldId id="267" r:id="rId18"/>
    <p:sldId id="259" r:id="rId19"/>
    <p:sldId id="276" r:id="rId20"/>
    <p:sldId id="278" r:id="rId21"/>
    <p:sldId id="277" r:id="rId22"/>
    <p:sldId id="274" r:id="rId23"/>
    <p:sldId id="284" r:id="rId24"/>
    <p:sldId id="281" r:id="rId25"/>
    <p:sldId id="285" r:id="rId26"/>
    <p:sldId id="280"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961" autoAdjust="0"/>
  </p:normalViewPr>
  <p:slideViewPr>
    <p:cSldViewPr>
      <p:cViewPr>
        <p:scale>
          <a:sx n="54" d="100"/>
          <a:sy n="54" d="100"/>
        </p:scale>
        <p:origin x="-1530" y="-570"/>
      </p:cViewPr>
      <p:guideLst>
        <p:guide orient="horz" pos="2160"/>
        <p:guide pos="2880"/>
      </p:guideLst>
    </p:cSldViewPr>
  </p:slideViewPr>
  <p:notesTextViewPr>
    <p:cViewPr>
      <p:scale>
        <a:sx n="100" d="100"/>
        <a:sy n="100" d="100"/>
      </p:scale>
      <p:origin x="0" y="480"/>
    </p:cViewPr>
  </p:notesTextViewPr>
  <p:notesViewPr>
    <p:cSldViewPr>
      <p:cViewPr>
        <p:scale>
          <a:sx n="99" d="100"/>
          <a:sy n="99" d="100"/>
        </p:scale>
        <p:origin x="-1224" y="112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66E2EB-8FF7-488D-B466-52974D1F02FA}" type="datetimeFigureOut">
              <a:rPr lang="en-US" smtClean="0"/>
              <a:pPr/>
              <a:t>5/27/2014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8925E6-75ED-4740-85E9-16FE76AA4DD4}" type="slidenum">
              <a:rPr lang="en-US" smtClean="0"/>
              <a:pPr/>
              <a:t>‹#›</a:t>
            </a:fld>
            <a:endParaRPr lang="en-US" dirty="0"/>
          </a:p>
        </p:txBody>
      </p:sp>
    </p:spTree>
    <p:extLst>
      <p:ext uri="{BB962C8B-B14F-4D97-AF65-F5344CB8AC3E}">
        <p14:creationId xmlns:p14="http://schemas.microsoft.com/office/powerpoint/2010/main" xmlns="" val="2852602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243260-2EF1-46FB-8725-205602AFE98F}" type="slidenum">
              <a:rPr lang="en-US" smtClean="0"/>
              <a:pPr/>
              <a:t>1</a:t>
            </a:fld>
            <a:endParaRPr lang="en-US"/>
          </a:p>
        </p:txBody>
      </p:sp>
    </p:spTree>
    <p:extLst>
      <p:ext uri="{BB962C8B-B14F-4D97-AF65-F5344CB8AC3E}">
        <p14:creationId xmlns:p14="http://schemas.microsoft.com/office/powerpoint/2010/main" xmlns="" val="103291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pPr>
            <a:r>
              <a:rPr lang="en-US" kern="1200" dirty="0" smtClean="0">
                <a:solidFill>
                  <a:schemeClr val="tx1"/>
                </a:solidFill>
                <a:latin typeface="+mn-lt"/>
                <a:ea typeface="+mn-ea"/>
                <a:cs typeface="+mn-cs"/>
              </a:rPr>
              <a:t>“Nothing tends more to promote health of body and of soul than does a spirit of gratitude and praise. It is a positive duty to resist melancholy, discontented thoughts and feelings—as much a duty as it is to pray. If we are heaven-bound, how can we go as a band of mourners, groaning and complaining all along the way to our Father’s house?” (</a:t>
            </a:r>
            <a:r>
              <a:rPr lang="en-US" i="1" kern="1200" dirty="0" smtClean="0">
                <a:solidFill>
                  <a:schemeClr val="tx1"/>
                </a:solidFill>
                <a:latin typeface="+mn-lt"/>
                <a:ea typeface="+mn-ea"/>
                <a:cs typeface="+mn-cs"/>
              </a:rPr>
              <a:t>Ministry of Healing</a:t>
            </a:r>
            <a:r>
              <a:rPr lang="en-US" kern="1200" dirty="0" smtClean="0">
                <a:solidFill>
                  <a:schemeClr val="tx1"/>
                </a:solidFill>
                <a:latin typeface="+mn-lt"/>
                <a:ea typeface="+mn-ea"/>
                <a:cs typeface="+mn-cs"/>
              </a:rPr>
              <a:t>, p. 251)</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918925E6-75ED-4740-85E9-16FE76AA4DD4}"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pPr>
            <a:r>
              <a:rPr lang="en-US" b="1" kern="1200" dirty="0" smtClean="0">
                <a:solidFill>
                  <a:schemeClr val="tx1"/>
                </a:solidFill>
                <a:latin typeface="+mn-lt"/>
                <a:ea typeface="+mn-ea"/>
                <a:cs typeface="+mn-cs"/>
              </a:rPr>
              <a:t>Love That Frontal Lobe!</a:t>
            </a:r>
          </a:p>
          <a:p>
            <a:pPr>
              <a:lnSpc>
                <a:spcPct val="110000"/>
              </a:lnSpc>
            </a:pP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Although not a discrete organ, reason has a neurological basis. </a:t>
            </a:r>
            <a:r>
              <a:rPr lang="en-US" b="1" kern="1200" dirty="0" smtClean="0">
                <a:solidFill>
                  <a:schemeClr val="tx1"/>
                </a:solidFill>
                <a:latin typeface="+mn-lt"/>
                <a:ea typeface="+mn-ea"/>
                <a:cs typeface="+mn-cs"/>
              </a:rPr>
              <a:t>The first step in depression recovery is to do all we can to make sure our brains are healthy.  </a:t>
            </a:r>
            <a:r>
              <a:rPr lang="en-US" kern="1200" dirty="0" smtClean="0">
                <a:solidFill>
                  <a:schemeClr val="tx1"/>
                </a:solidFill>
                <a:latin typeface="+mn-lt"/>
                <a:ea typeface="+mn-ea"/>
                <a:cs typeface="+mn-cs"/>
              </a:rPr>
              <a:t>The frontal lobe of the cerebral cortex rests above your eyebrows and behind your forehead, or frontal bone. The cranial bones are the hardest in human anatomy, clearly to protect the “image of God” capacity we possess.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In fact, the body protects the brain at all costs. For instance, the weight and protein content of the brain remain relatively stable during long-term starvation. The body breaks down organs and tissues before it sacrifices the brain. God designed human anatomy to preserve the “house” of the character.</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918925E6-75ED-4740-85E9-16FE76AA4DD4}"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2743200" cy="2057400"/>
          </a:xfrm>
        </p:spPr>
      </p:sp>
      <p:sp>
        <p:nvSpPr>
          <p:cNvPr id="3" name="Notes Placeholder 2"/>
          <p:cNvSpPr>
            <a:spLocks noGrp="1"/>
          </p:cNvSpPr>
          <p:nvPr>
            <p:ph type="body" idx="1"/>
          </p:nvPr>
        </p:nvSpPr>
        <p:spPr>
          <a:xfrm>
            <a:off x="685800" y="2590800"/>
            <a:ext cx="5486400" cy="5867400"/>
          </a:xfrm>
        </p:spPr>
        <p:txBody>
          <a:bodyPr>
            <a:noAutofit/>
          </a:bodyPr>
          <a:lstStyle/>
          <a:p>
            <a:pPr>
              <a:lnSpc>
                <a:spcPct val="110000"/>
              </a:lnSpc>
            </a:pPr>
            <a:r>
              <a:rPr lang="en-US" kern="1200" dirty="0" smtClean="0">
                <a:solidFill>
                  <a:schemeClr val="tx1"/>
                </a:solidFill>
              </a:rPr>
              <a:t>In 1848, a railroad construction foreman named Phineas Gage revolutionized neuroscience due to an injury that destroyed his frontal lobe. An iron tamping rod flew into his skull as the result of an explosion. The rod crushed his forebrain, but he walked away, astonishing the world and drawing the attention of the medical community. Such a precise frontal lobectomy had never been witnessed before. This tragic natural experiment led to one essential observation: Phineas’ personality instantly changed from a decent, moral, man to an impatient, impulsive child. Especially he developed a kind of attention deficit, jumping from one job to the next, never again able to persevere or provide well for his family. He fell into a state of disconnect; the tamping rod robbed him of his reason. </a:t>
            </a:r>
          </a:p>
          <a:p>
            <a:pPr>
              <a:lnSpc>
                <a:spcPct val="110000"/>
              </a:lnSpc>
            </a:pPr>
            <a:r>
              <a:rPr lang="en-US" kern="1200" dirty="0" smtClean="0">
                <a:solidFill>
                  <a:schemeClr val="tx1"/>
                </a:solidFill>
              </a:rPr>
              <a:t> </a:t>
            </a:r>
          </a:p>
          <a:p>
            <a:pPr>
              <a:lnSpc>
                <a:spcPct val="110000"/>
              </a:lnSpc>
            </a:pPr>
            <a:r>
              <a:rPr lang="en-US" b="1" kern="1200" dirty="0" smtClean="0">
                <a:solidFill>
                  <a:schemeClr val="tx1"/>
                </a:solidFill>
              </a:rPr>
              <a:t>The very essence of who we are, the soul, the character, resides in a physical organ. </a:t>
            </a:r>
            <a:r>
              <a:rPr lang="en-US" kern="1200" dirty="0" smtClean="0">
                <a:solidFill>
                  <a:schemeClr val="tx1"/>
                </a:solidFill>
              </a:rPr>
              <a:t>Phineas Gage taught us that to sabotage the body, particularly the physical organ of the frontal lobe, is to harm the character. Although we cannot expect to suffer a tamping rod accident, sadly, many of us perform slow frontal lobectomies on ourselves with substances and practices that compromise brain function.</a:t>
            </a:r>
            <a:endParaRPr lang="en-US" dirty="0"/>
          </a:p>
        </p:txBody>
      </p:sp>
      <p:sp>
        <p:nvSpPr>
          <p:cNvPr id="4" name="Slide Number Placeholder 3"/>
          <p:cNvSpPr>
            <a:spLocks noGrp="1"/>
          </p:cNvSpPr>
          <p:nvPr>
            <p:ph type="sldNum" sz="quarter" idx="10"/>
          </p:nvPr>
        </p:nvSpPr>
        <p:spPr/>
        <p:txBody>
          <a:bodyPr/>
          <a:lstStyle/>
          <a:p>
            <a:fld id="{918925E6-75ED-4740-85E9-16FE76AA4DD4}"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114800"/>
          </a:xfrm>
        </p:spPr>
        <p:txBody>
          <a:bodyPr>
            <a:normAutofit/>
          </a:bodyPr>
          <a:lstStyle/>
          <a:p>
            <a:pPr>
              <a:lnSpc>
                <a:spcPct val="110000"/>
              </a:lnSpc>
            </a:pPr>
            <a:r>
              <a:rPr lang="en-US" kern="1200" dirty="0" smtClean="0">
                <a:solidFill>
                  <a:schemeClr val="tx1"/>
                </a:solidFill>
                <a:latin typeface="+mn-lt"/>
                <a:ea typeface="+mn-ea"/>
                <a:cs typeface="+mn-cs"/>
              </a:rPr>
              <a:t>Some of those harmful practices include:</a:t>
            </a:r>
          </a:p>
          <a:p>
            <a:pPr>
              <a:lnSpc>
                <a:spcPct val="110000"/>
              </a:lnSpc>
            </a:pPr>
            <a:r>
              <a:rPr lang="en-US" kern="1200" dirty="0" smtClean="0">
                <a:solidFill>
                  <a:schemeClr val="tx1"/>
                </a:solidFill>
                <a:latin typeface="+mn-lt"/>
                <a:ea typeface="+mn-ea"/>
                <a:cs typeface="+mn-cs"/>
              </a:rPr>
              <a:t> </a:t>
            </a:r>
          </a:p>
          <a:p>
            <a:pPr>
              <a:lnSpc>
                <a:spcPct val="110000"/>
              </a:lnSpc>
            </a:pPr>
            <a:r>
              <a:rPr lang="en-US" b="1" kern="1200" dirty="0" smtClean="0">
                <a:solidFill>
                  <a:schemeClr val="tx1"/>
                </a:solidFill>
                <a:latin typeface="+mn-lt"/>
                <a:ea typeface="+mn-ea"/>
                <a:cs typeface="+mn-cs"/>
              </a:rPr>
              <a:t>Frontal lobe damagers</a:t>
            </a:r>
          </a:p>
          <a:p>
            <a:pPr>
              <a:lnSpc>
                <a:spcPct val="110000"/>
              </a:lnSpc>
            </a:pPr>
            <a:endParaRPr lang="en-US" kern="1200" dirty="0" smtClean="0">
              <a:solidFill>
                <a:schemeClr val="tx1"/>
              </a:solidFill>
              <a:latin typeface="+mn-lt"/>
              <a:ea typeface="+mn-ea"/>
              <a:cs typeface="+mn-cs"/>
            </a:endParaRPr>
          </a:p>
          <a:p>
            <a:pPr marL="344488" lvl="0" indent="-119063">
              <a:lnSpc>
                <a:spcPct val="110000"/>
              </a:lnSpc>
              <a:buFont typeface="Arial" pitchFamily="34" charset="0"/>
              <a:buChar char="•"/>
            </a:pPr>
            <a:r>
              <a:rPr lang="en-US" kern="1200" dirty="0" smtClean="0">
                <a:solidFill>
                  <a:schemeClr val="tx1"/>
                </a:solidFill>
                <a:latin typeface="+mn-lt"/>
                <a:ea typeface="+mn-ea"/>
                <a:cs typeface="+mn-cs"/>
              </a:rPr>
              <a:t>Alcohol</a:t>
            </a:r>
          </a:p>
          <a:p>
            <a:pPr marL="344488" lvl="0" indent="-119063">
              <a:lnSpc>
                <a:spcPct val="110000"/>
              </a:lnSpc>
              <a:buFont typeface="Arial" pitchFamily="34" charset="0"/>
              <a:buChar char="•"/>
            </a:pPr>
            <a:r>
              <a:rPr lang="en-US" kern="1200" dirty="0" smtClean="0">
                <a:solidFill>
                  <a:schemeClr val="tx1"/>
                </a:solidFill>
                <a:latin typeface="+mn-lt"/>
                <a:ea typeface="+mn-ea"/>
                <a:cs typeface="+mn-cs"/>
              </a:rPr>
              <a:t>Illicit drugs</a:t>
            </a:r>
          </a:p>
          <a:p>
            <a:pPr marL="344488" lvl="0" indent="-119063">
              <a:lnSpc>
                <a:spcPct val="110000"/>
              </a:lnSpc>
              <a:buFont typeface="Arial" pitchFamily="34" charset="0"/>
              <a:buChar char="•"/>
            </a:pPr>
            <a:r>
              <a:rPr lang="en-US" kern="1200" dirty="0" smtClean="0">
                <a:solidFill>
                  <a:schemeClr val="tx1"/>
                </a:solidFill>
                <a:latin typeface="+mn-lt"/>
                <a:ea typeface="+mn-ea"/>
                <a:cs typeface="+mn-cs"/>
              </a:rPr>
              <a:t>Nicotine and caffeine</a:t>
            </a:r>
          </a:p>
          <a:p>
            <a:pPr marL="344488" lvl="0" indent="-119063">
              <a:lnSpc>
                <a:spcPct val="110000"/>
              </a:lnSpc>
              <a:buFont typeface="Arial" pitchFamily="34" charset="0"/>
              <a:buChar char="•"/>
            </a:pPr>
            <a:r>
              <a:rPr lang="en-US" kern="1200" dirty="0" smtClean="0">
                <a:solidFill>
                  <a:schemeClr val="tx1"/>
                </a:solidFill>
                <a:latin typeface="+mn-lt"/>
                <a:ea typeface="+mn-ea"/>
                <a:cs typeface="+mn-cs"/>
              </a:rPr>
              <a:t>Inappropriate use of prescription drugs</a:t>
            </a:r>
          </a:p>
          <a:p>
            <a:pPr marL="344488" lvl="0" indent="-119063">
              <a:lnSpc>
                <a:spcPct val="110000"/>
              </a:lnSpc>
              <a:buFont typeface="Arial" pitchFamily="34" charset="0"/>
              <a:buChar char="•"/>
            </a:pPr>
            <a:r>
              <a:rPr lang="en-US" kern="1200" dirty="0" smtClean="0">
                <a:solidFill>
                  <a:schemeClr val="tx1"/>
                </a:solidFill>
                <a:latin typeface="+mn-lt"/>
                <a:ea typeface="+mn-ea"/>
                <a:cs typeface="+mn-cs"/>
              </a:rPr>
              <a:t>Overuse of media such as TV and </a:t>
            </a:r>
            <a:r>
              <a:rPr lang="en-US" kern="1200" dirty="0" smtClean="0">
                <a:solidFill>
                  <a:schemeClr val="tx1"/>
                </a:solidFill>
                <a:latin typeface="+mn-lt"/>
                <a:ea typeface="+mn-ea"/>
                <a:cs typeface="+mn-cs"/>
              </a:rPr>
              <a:t>Internet</a:t>
            </a:r>
            <a:endParaRPr lang="en-US" kern="1200" dirty="0" smtClean="0">
              <a:solidFill>
                <a:schemeClr val="tx1"/>
              </a:solidFill>
              <a:latin typeface="+mn-lt"/>
              <a:ea typeface="+mn-ea"/>
              <a:cs typeface="+mn-cs"/>
            </a:endParaRPr>
          </a:p>
          <a:p>
            <a:pPr marL="344488" lvl="0" indent="-119063">
              <a:lnSpc>
                <a:spcPct val="110000"/>
              </a:lnSpc>
              <a:buFont typeface="Arial" pitchFamily="34" charset="0"/>
              <a:buChar char="•"/>
            </a:pPr>
            <a:r>
              <a:rPr lang="en-US" kern="1200" dirty="0" smtClean="0">
                <a:solidFill>
                  <a:schemeClr val="tx1"/>
                </a:solidFill>
                <a:latin typeface="+mn-lt"/>
                <a:ea typeface="+mn-ea"/>
                <a:cs typeface="+mn-cs"/>
              </a:rPr>
              <a:t>Poor nutrition</a:t>
            </a:r>
          </a:p>
          <a:p>
            <a:pPr marL="344488" lvl="0" indent="-119063">
              <a:lnSpc>
                <a:spcPct val="110000"/>
              </a:lnSpc>
              <a:buFont typeface="Arial" pitchFamily="34" charset="0"/>
              <a:buChar char="•"/>
            </a:pPr>
            <a:r>
              <a:rPr lang="en-US" kern="1200" dirty="0" smtClean="0">
                <a:solidFill>
                  <a:schemeClr val="tx1"/>
                </a:solidFill>
                <a:latin typeface="+mn-lt"/>
                <a:ea typeface="+mn-ea"/>
                <a:cs typeface="+mn-cs"/>
              </a:rPr>
              <a:t>Sedentary lifestyle </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918925E6-75ED-4740-85E9-16FE76AA4DD4}"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114800"/>
          </a:xfrm>
        </p:spPr>
        <p:txBody>
          <a:bodyPr>
            <a:normAutofit/>
          </a:bodyPr>
          <a:lstStyle/>
          <a:p>
            <a:pPr>
              <a:lnSpc>
                <a:spcPct val="110000"/>
              </a:lnSpc>
            </a:pPr>
            <a:r>
              <a:rPr lang="en-US" kern="1200" dirty="0" smtClean="0">
                <a:solidFill>
                  <a:schemeClr val="tx1"/>
                </a:solidFill>
                <a:latin typeface="+mn-lt"/>
                <a:ea typeface="+mn-ea"/>
                <a:cs typeface="+mn-cs"/>
              </a:rPr>
              <a:t>A good mood depends upon brain chemicals called “neurotransmitters.” One of the most important mood-elevating neurotransmitters is serotonin. Some people have naturally low levels of serotonin. Women overall have less serotonin than men.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Sometimes the person’s natural brain chemistry is so poor that they need medication to correct it. However, before trying medication, certain lifestyle changes may help: </a:t>
            </a:r>
          </a:p>
          <a:p>
            <a:pPr>
              <a:lnSpc>
                <a:spcPct val="110000"/>
              </a:lnSpc>
            </a:pPr>
            <a:endParaRPr lang="en-US" kern="1200" dirty="0" smtClean="0">
              <a:solidFill>
                <a:schemeClr val="tx1"/>
              </a:solidFill>
              <a:latin typeface="+mn-lt"/>
              <a:ea typeface="+mn-ea"/>
              <a:cs typeface="+mn-cs"/>
            </a:endParaRPr>
          </a:p>
          <a:p>
            <a:pPr marL="344488" lvl="0" indent="-119063">
              <a:lnSpc>
                <a:spcPct val="110000"/>
              </a:lnSpc>
              <a:buFont typeface="Arial" pitchFamily="34" charset="0"/>
              <a:buChar char="•"/>
              <a:tabLst>
                <a:tab pos="463550" algn="l"/>
              </a:tabLst>
            </a:pPr>
            <a:r>
              <a:rPr lang="en-US" kern="1200" dirty="0" smtClean="0">
                <a:solidFill>
                  <a:schemeClr val="tx1"/>
                </a:solidFill>
                <a:latin typeface="+mn-lt"/>
                <a:ea typeface="+mn-ea"/>
                <a:cs typeface="+mn-cs"/>
              </a:rPr>
              <a:t>Bright light therapy (10,000 lux lights can be bought for this purpose, or a person can simply spend time outside each day, preferably in the morning when they first wake up).</a:t>
            </a:r>
          </a:p>
          <a:p>
            <a:pPr marL="344488" lvl="0" indent="-119063">
              <a:lnSpc>
                <a:spcPct val="110000"/>
              </a:lnSpc>
              <a:buFont typeface="Arial" pitchFamily="34" charset="0"/>
              <a:buChar char="•"/>
              <a:tabLst>
                <a:tab pos="463550" algn="l"/>
              </a:tabLst>
            </a:pPr>
            <a:r>
              <a:rPr lang="en-US" kern="1200" dirty="0" smtClean="0">
                <a:solidFill>
                  <a:schemeClr val="tx1"/>
                </a:solidFill>
                <a:latin typeface="+mn-lt"/>
                <a:ea typeface="+mn-ea"/>
                <a:cs typeface="+mn-cs"/>
              </a:rPr>
              <a:t>A plant-based diet</a:t>
            </a:r>
          </a:p>
          <a:p>
            <a:pPr marL="344488" lvl="0" indent="-119063">
              <a:lnSpc>
                <a:spcPct val="110000"/>
              </a:lnSpc>
              <a:buFont typeface="Arial" pitchFamily="34" charset="0"/>
              <a:buChar char="•"/>
              <a:tabLst>
                <a:tab pos="463550" algn="l"/>
              </a:tabLst>
            </a:pPr>
            <a:r>
              <a:rPr lang="en-US" kern="1200" dirty="0" smtClean="0">
                <a:solidFill>
                  <a:schemeClr val="tx1"/>
                </a:solidFill>
                <a:latin typeface="+mn-lt"/>
                <a:ea typeface="+mn-ea"/>
                <a:cs typeface="+mn-cs"/>
              </a:rPr>
              <a:t>Exercise</a:t>
            </a:r>
          </a:p>
          <a:p>
            <a:pPr marL="344488" lvl="0" indent="-119063">
              <a:lnSpc>
                <a:spcPct val="110000"/>
              </a:lnSpc>
              <a:buFont typeface="Arial" pitchFamily="34" charset="0"/>
              <a:buChar char="•"/>
              <a:tabLst>
                <a:tab pos="463550" algn="l"/>
              </a:tabLst>
            </a:pPr>
            <a:r>
              <a:rPr lang="en-US" kern="1200" dirty="0" smtClean="0">
                <a:solidFill>
                  <a:schemeClr val="tx1"/>
                </a:solidFill>
                <a:latin typeface="+mn-lt"/>
                <a:ea typeface="+mn-ea"/>
                <a:cs typeface="+mn-cs"/>
              </a:rPr>
              <a:t>Supplements such as omega 3 fatty acids</a:t>
            </a:r>
            <a:endParaRPr lang="en-US"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18925E6-75ED-4740-85E9-16FE76AA4DD4}"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4572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pPr>
              <a:lnSpc>
                <a:spcPct val="110000"/>
              </a:lnSpc>
            </a:pPr>
            <a:r>
              <a:rPr lang="en-US" b="1" kern="1200" dirty="0" smtClean="0">
                <a:solidFill>
                  <a:schemeClr val="tx1"/>
                </a:solidFill>
              </a:rPr>
              <a:t>The Thought-Feeling Connection</a:t>
            </a:r>
            <a:endParaRPr lang="en-US" kern="1200" dirty="0" smtClean="0">
              <a:solidFill>
                <a:schemeClr val="tx1"/>
              </a:solidFill>
            </a:endParaRPr>
          </a:p>
          <a:p>
            <a:pPr>
              <a:lnSpc>
                <a:spcPct val="110000"/>
              </a:lnSpc>
            </a:pPr>
            <a:endParaRPr lang="en-US" dirty="0" smtClean="0"/>
          </a:p>
          <a:p>
            <a:pPr>
              <a:lnSpc>
                <a:spcPct val="110000"/>
              </a:lnSpc>
            </a:pPr>
            <a:r>
              <a:rPr lang="en-US" kern="1200" dirty="0" smtClean="0">
                <a:solidFill>
                  <a:schemeClr val="tx1"/>
                </a:solidFill>
              </a:rPr>
              <a:t>Once we have a physically healthy brain, we can begin to work on our thoughts. It is important that we learn to let our reason guide our emotions, rather than the other way around. The connection between reason, thoughts and feelings resembles a boy walking a dog. Ideally, the dog “heels” and the boy decides where to walk. The dog is precious, fun, exciting, valuable, but not capable of making decisions. Too often the dog walks the boy, and both end up in the swamp. Many of us who fail to place reason before emotion end up in the same murky water. </a:t>
            </a: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Emotions can produce thoughts. A horror film may lead to obsession with zombies. Hormonal activity causes people to think they’re in love. Political propagandists use emotion-stirring music to indoctrinate. Emotional arousal gives birth to thoughts that match the emotion. But much emotional conditioning, especially through the media, bypasses reason. </a:t>
            </a: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This can lead to emotional reasoning. Emotional reasoning says, “I feel sad, so something horrible must be happening,” or, “I’m anxious. This must be a dangerous place.” Emotional reasoning looks to feelings as a source of conclusive evidence. While we should respect our emotions, we should pass them through the filter of reason and evidence. </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918925E6-75ED-4740-85E9-16FE76AA4DD4}"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81000"/>
            <a:ext cx="2743200" cy="2057400"/>
          </a:xfrm>
        </p:spPr>
      </p:sp>
      <p:sp>
        <p:nvSpPr>
          <p:cNvPr id="3" name="Notes Placeholder 2"/>
          <p:cNvSpPr>
            <a:spLocks noGrp="1"/>
          </p:cNvSpPr>
          <p:nvPr>
            <p:ph type="body" idx="1"/>
          </p:nvPr>
        </p:nvSpPr>
        <p:spPr>
          <a:xfrm>
            <a:off x="685800" y="2514600"/>
            <a:ext cx="5486400" cy="5943600"/>
          </a:xfrm>
        </p:spPr>
        <p:txBody>
          <a:bodyPr>
            <a:normAutofit/>
          </a:bodyPr>
          <a:lstStyle/>
          <a:p>
            <a:pPr>
              <a:lnSpc>
                <a:spcPct val="110000"/>
              </a:lnSpc>
            </a:pPr>
            <a:r>
              <a:rPr lang="en-US" kern="1200" dirty="0" smtClean="0">
                <a:solidFill>
                  <a:schemeClr val="tx1"/>
                </a:solidFill>
                <a:latin typeface="+mn-lt"/>
                <a:ea typeface="+mn-ea"/>
                <a:cs typeface="+mn-cs"/>
              </a:rPr>
              <a:t>Another extreme in the thought-feeling continuum is failing to experience emotions at all. Some people so fear their emotions that they repress them, locking them away. Clinical and anecdotal experience suggests that women are more inclined to follow emotions and men are more inclined to repress them. Women tend to wallow, men tend to stuff. Learning how to use the gift of reason can actually free stuffers—those who repress their emotions, whether men or women—to experience emotions. This is because reason provides structure to help one deal with emotions.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Likewise, our worship of God, if grounded in truth, actually frees us emotionally. “God is Spirit. Those who worship Him must worship in spirit and truth” (John 4:24).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Sometimes we notice certain life events that lead to negative emotions.  We might think that this is a direct cause-and-effect relationship, but something mediates between events and emotions, and that’s called “cognitive processing.” </a:t>
            </a:r>
          </a:p>
          <a:p>
            <a:pPr>
              <a:lnSpc>
                <a:spcPct val="110000"/>
              </a:lnSpc>
            </a:pP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You can’t turn your emotions off and on like a light switch. But change your thoughts, and emotions tend to follow. Granted, they follow </a:t>
            </a:r>
            <a:r>
              <a:rPr lang="en-US" kern="1200" smtClean="0">
                <a:solidFill>
                  <a:schemeClr val="tx1"/>
                </a:solidFill>
                <a:latin typeface="+mn-lt"/>
                <a:ea typeface="+mn-ea"/>
                <a:cs typeface="+mn-cs"/>
              </a:rPr>
              <a:t>slowly—like </a:t>
            </a:r>
            <a:r>
              <a:rPr lang="en-US" kern="1200" smtClean="0">
                <a:solidFill>
                  <a:schemeClr val="tx1"/>
                </a:solidFill>
                <a:latin typeface="+mn-lt"/>
                <a:ea typeface="+mn-ea"/>
                <a:cs typeface="+mn-cs"/>
              </a:rPr>
              <a:t>two-year-olds </a:t>
            </a:r>
            <a:r>
              <a:rPr lang="en-US" kern="1200" dirty="0" smtClean="0">
                <a:solidFill>
                  <a:schemeClr val="tx1"/>
                </a:solidFill>
                <a:latin typeface="+mn-lt"/>
                <a:ea typeface="+mn-ea"/>
                <a:cs typeface="+mn-cs"/>
              </a:rPr>
              <a:t>wandering behind their mother, dawdling to look at bugs and flowers—but they follow! </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918925E6-75ED-4740-85E9-16FE76AA4DD4}"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4572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pPr>
              <a:lnSpc>
                <a:spcPct val="110000"/>
              </a:lnSpc>
            </a:pPr>
            <a:r>
              <a:rPr lang="en-US" kern="1200" dirty="0" smtClean="0">
                <a:solidFill>
                  <a:schemeClr val="tx1"/>
                </a:solidFill>
                <a:latin typeface="+mn-lt"/>
                <a:ea typeface="+mn-ea"/>
                <a:cs typeface="+mn-cs"/>
              </a:rPr>
              <a:t>Often depressed or anxious people harbor extremely negative thought patterns such as, “No one loves me,” “I’m ugly, fat, and stupid,” or “Nothing ever works.” Tragically, these thoughts tend to set up a feedback loop in which their worst fears become reality. A little examination reveals how this self-fulfilling prophecy syndrome works.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A young man named Joe frequently repeated to himself the near-mantra, “I’m lonely and will never be loved.” Because of this belief, he was generally unfriendly and withdrawn, and people validated his belief by withdrawing from him. He believed they rejected him, but in reality they rejected his attitude and behaviors. When he finally started thinking differently, he acted differently, and ultimately felt differently. Finally, Joe started building relationships, one friendship at a time.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Negatively-biased, distorted thoughts are called </a:t>
            </a:r>
            <a:r>
              <a:rPr lang="en-US" i="1" kern="1200" dirty="0" smtClean="0">
                <a:solidFill>
                  <a:schemeClr val="tx1"/>
                </a:solidFill>
                <a:latin typeface="+mn-lt"/>
                <a:ea typeface="+mn-ea"/>
                <a:cs typeface="+mn-cs"/>
              </a:rPr>
              <a:t>misbeliefs</a:t>
            </a:r>
            <a:r>
              <a:rPr lang="en-US" kern="1200" dirty="0" smtClean="0">
                <a:solidFill>
                  <a:schemeClr val="tx1"/>
                </a:solidFill>
                <a:latin typeface="+mn-lt"/>
                <a:ea typeface="+mn-ea"/>
                <a:cs typeface="+mn-cs"/>
              </a:rPr>
              <a:t>. These misbeliefs act like hard, impenetrable ground; reality is unable to penetrate our thinking. Here’s what the scripture says about confronting our own misbeliefs: 	</a:t>
            </a:r>
          </a:p>
          <a:p>
            <a:pPr>
              <a:lnSpc>
                <a:spcPct val="110000"/>
              </a:lnSpc>
            </a:pPr>
            <a:endParaRPr lang="en-US" kern="1200" dirty="0" smtClean="0">
              <a:solidFill>
                <a:schemeClr val="tx1"/>
              </a:solidFill>
              <a:latin typeface="+mn-lt"/>
              <a:ea typeface="+mn-ea"/>
              <a:cs typeface="+mn-cs"/>
            </a:endParaRPr>
          </a:p>
          <a:p>
            <a:pPr>
              <a:lnSpc>
                <a:spcPct val="110000"/>
              </a:lnSpc>
            </a:pPr>
            <a:r>
              <a:rPr lang="en-US" b="1" kern="1200" dirty="0" smtClean="0">
                <a:solidFill>
                  <a:schemeClr val="tx1"/>
                </a:solidFill>
                <a:latin typeface="+mn-lt"/>
                <a:ea typeface="+mn-ea"/>
                <a:cs typeface="+mn-cs"/>
              </a:rPr>
              <a:t> “For the weapons of our warfare are not carnal, but mighty through God through the pulling down of strongholds, casting down imaginations and every high thing that exalts itself against the knowledge of God, bringing every thought into captivity to the obedience of Christ” 2 Corinthians 10:4-5. </a:t>
            </a:r>
            <a:r>
              <a:rPr lang="en-US" kern="1200" dirty="0" smtClean="0">
                <a:solidFill>
                  <a:schemeClr val="tx1"/>
                </a:solidFill>
                <a:latin typeface="+mn-lt"/>
                <a:ea typeface="+mn-ea"/>
                <a:cs typeface="+mn-cs"/>
              </a:rPr>
              <a:t>“Casting down” is from the Greek </a:t>
            </a:r>
            <a:r>
              <a:rPr lang="en-US" i="1" kern="1200" dirty="0" smtClean="0">
                <a:solidFill>
                  <a:schemeClr val="tx1"/>
                </a:solidFill>
                <a:latin typeface="+mn-lt"/>
                <a:ea typeface="+mn-ea"/>
                <a:cs typeface="+mn-cs"/>
              </a:rPr>
              <a:t>kathaireo</a:t>
            </a:r>
            <a:r>
              <a:rPr lang="en-US" kern="1200" dirty="0" smtClean="0">
                <a:solidFill>
                  <a:schemeClr val="tx1"/>
                </a:solidFill>
                <a:latin typeface="+mn-lt"/>
                <a:ea typeface="+mn-ea"/>
                <a:cs typeface="+mn-cs"/>
              </a:rPr>
              <a:t>, and can mean “demolish.” It’s a forceful process, this learning to dismantle our misbeliefs. We must be prepared to sweat. </a:t>
            </a:r>
          </a:p>
          <a:p>
            <a:pPr>
              <a:lnSpc>
                <a:spcPct val="110000"/>
              </a:lnSpc>
            </a:pPr>
            <a:endParaRPr lang="en-US" sz="800" dirty="0"/>
          </a:p>
        </p:txBody>
      </p:sp>
      <p:sp>
        <p:nvSpPr>
          <p:cNvPr id="4" name="Slide Number Placeholder 3"/>
          <p:cNvSpPr>
            <a:spLocks noGrp="1"/>
          </p:cNvSpPr>
          <p:nvPr>
            <p:ph type="sldNum" sz="quarter" idx="10"/>
          </p:nvPr>
        </p:nvSpPr>
        <p:spPr/>
        <p:txBody>
          <a:bodyPr/>
          <a:lstStyle/>
          <a:p>
            <a:fld id="{918925E6-75ED-4740-85E9-16FE76AA4DD4}"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67200"/>
            <a:ext cx="5486400" cy="4114800"/>
          </a:xfrm>
        </p:spPr>
        <p:txBody>
          <a:bodyPr>
            <a:normAutofit/>
          </a:bodyPr>
          <a:lstStyle/>
          <a:p>
            <a:pPr>
              <a:lnSpc>
                <a:spcPct val="110000"/>
              </a:lnSpc>
            </a:pPr>
            <a:r>
              <a:rPr lang="en-US" b="1" kern="1200" dirty="0" smtClean="0">
                <a:solidFill>
                  <a:schemeClr val="tx1"/>
                </a:solidFill>
                <a:latin typeface="+mn-lt"/>
                <a:ea typeface="+mn-ea"/>
                <a:cs typeface="+mn-cs"/>
              </a:rPr>
              <a:t>Find, Argue and Replace</a:t>
            </a:r>
          </a:p>
          <a:p>
            <a:pPr>
              <a:lnSpc>
                <a:spcPct val="110000"/>
              </a:lnSpc>
            </a:pP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A three-part process may help us learn thought and emotional regulation. The process uses the acronym F.A.R., for Find, Argue and Replace. We’ll look at a brief version, then expand on each step:</a:t>
            </a:r>
          </a:p>
          <a:p>
            <a:pPr>
              <a:lnSpc>
                <a:spcPct val="110000"/>
              </a:lnSpc>
            </a:pPr>
            <a:r>
              <a:rPr lang="en-US" kern="1200" dirty="0" smtClean="0">
                <a:solidFill>
                  <a:schemeClr val="tx1"/>
                </a:solidFill>
                <a:latin typeface="+mn-lt"/>
                <a:ea typeface="+mn-ea"/>
                <a:cs typeface="+mn-cs"/>
              </a:rPr>
              <a:t> </a:t>
            </a:r>
          </a:p>
          <a:p>
            <a:pPr>
              <a:lnSpc>
                <a:spcPct val="110000"/>
              </a:lnSpc>
            </a:pPr>
            <a:r>
              <a:rPr lang="en-US" b="1" kern="1200" dirty="0" smtClean="0">
                <a:solidFill>
                  <a:schemeClr val="tx1"/>
                </a:solidFill>
                <a:latin typeface="+mn-lt"/>
                <a:ea typeface="+mn-ea"/>
                <a:cs typeface="+mn-cs"/>
              </a:rPr>
              <a:t>F.A.R., Find, Argue and Replace</a:t>
            </a:r>
          </a:p>
          <a:p>
            <a:pPr>
              <a:lnSpc>
                <a:spcPct val="110000"/>
              </a:lnSpc>
            </a:pPr>
            <a:endParaRPr lang="en-US" kern="1200" dirty="0" smtClean="0">
              <a:solidFill>
                <a:schemeClr val="tx1"/>
              </a:solidFill>
              <a:latin typeface="+mn-lt"/>
              <a:ea typeface="+mn-ea"/>
              <a:cs typeface="+mn-cs"/>
            </a:endParaRPr>
          </a:p>
          <a:p>
            <a:pPr marL="403225" indent="-177800">
              <a:lnSpc>
                <a:spcPct val="110000"/>
              </a:lnSpc>
              <a:buFont typeface="Arial"/>
              <a:buChar char="•"/>
            </a:pPr>
            <a:r>
              <a:rPr lang="en-US" b="1" kern="1200" dirty="0" smtClean="0">
                <a:solidFill>
                  <a:schemeClr val="tx1"/>
                </a:solidFill>
                <a:latin typeface="+mn-lt"/>
                <a:ea typeface="+mn-ea"/>
                <a:cs typeface="+mn-cs"/>
              </a:rPr>
              <a:t>Find:</a:t>
            </a:r>
            <a:r>
              <a:rPr lang="en-US" kern="1200" dirty="0" smtClean="0">
                <a:solidFill>
                  <a:schemeClr val="tx1"/>
                </a:solidFill>
                <a:latin typeface="+mn-lt"/>
                <a:ea typeface="+mn-ea"/>
                <a:cs typeface="+mn-cs"/>
              </a:rPr>
              <a:t> Identify the negative event. Identify associated feelings. Identify the thoughts which support the feelings.</a:t>
            </a:r>
          </a:p>
          <a:p>
            <a:pPr marL="403225" indent="-177800">
              <a:lnSpc>
                <a:spcPct val="110000"/>
              </a:lnSpc>
              <a:buFont typeface="Arial"/>
              <a:buChar char="•"/>
            </a:pPr>
            <a:r>
              <a:rPr lang="en-US" b="1" kern="1200" dirty="0" smtClean="0">
                <a:solidFill>
                  <a:schemeClr val="tx1"/>
                </a:solidFill>
                <a:latin typeface="+mn-lt"/>
                <a:ea typeface="+mn-ea"/>
                <a:cs typeface="+mn-cs"/>
              </a:rPr>
              <a:t>Argue:</a:t>
            </a:r>
            <a:r>
              <a:rPr lang="en-US" kern="1200" dirty="0" smtClean="0">
                <a:solidFill>
                  <a:schemeClr val="tx1"/>
                </a:solidFill>
                <a:latin typeface="+mn-lt"/>
                <a:ea typeface="+mn-ea"/>
                <a:cs typeface="+mn-cs"/>
              </a:rPr>
              <a:t> Ask yourself, “What’s wrong with that thought?” Forcefully dispute your own thinking. </a:t>
            </a:r>
          </a:p>
          <a:p>
            <a:pPr marL="403225" indent="-177800">
              <a:lnSpc>
                <a:spcPct val="110000"/>
              </a:lnSpc>
              <a:buFont typeface="Arial"/>
              <a:buChar char="•"/>
            </a:pPr>
            <a:r>
              <a:rPr lang="en-US" b="1" kern="1200" dirty="0" smtClean="0">
                <a:solidFill>
                  <a:schemeClr val="tx1"/>
                </a:solidFill>
                <a:latin typeface="+mn-lt"/>
                <a:ea typeface="+mn-ea"/>
                <a:cs typeface="+mn-cs"/>
              </a:rPr>
              <a:t>Replace:</a:t>
            </a:r>
            <a:r>
              <a:rPr lang="en-US" kern="1200" dirty="0" smtClean="0">
                <a:solidFill>
                  <a:schemeClr val="tx1"/>
                </a:solidFill>
                <a:latin typeface="+mn-lt"/>
                <a:ea typeface="+mn-ea"/>
                <a:cs typeface="+mn-cs"/>
              </a:rPr>
              <a:t> Tell yourself the truth about the situation. Include the negative, but keep it in perspective. </a:t>
            </a:r>
            <a:endParaRPr lang="en-US"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18925E6-75ED-4740-85E9-16FE76AA4DD4}"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pPr>
              <a:lnSpc>
                <a:spcPct val="110000"/>
              </a:lnSpc>
            </a:pPr>
            <a:r>
              <a:rPr lang="en-US" b="1" kern="1200" dirty="0" smtClean="0">
                <a:solidFill>
                  <a:schemeClr val="tx1"/>
                </a:solidFill>
                <a:latin typeface="+mn-lt"/>
                <a:ea typeface="+mn-ea"/>
                <a:cs typeface="+mn-cs"/>
              </a:rPr>
              <a:t>Now let’s look at each of these three steps in more detail, as we learn to regulate our thoughts.</a:t>
            </a:r>
          </a:p>
          <a:p>
            <a:pPr>
              <a:lnSpc>
                <a:spcPct val="110000"/>
              </a:lnSpc>
            </a:pPr>
            <a:r>
              <a:rPr lang="en-US" kern="1200" dirty="0" smtClean="0">
                <a:solidFill>
                  <a:schemeClr val="tx1"/>
                </a:solidFill>
                <a:latin typeface="+mn-lt"/>
                <a:ea typeface="+mn-ea"/>
                <a:cs typeface="+mn-cs"/>
              </a:rPr>
              <a:t> </a:t>
            </a:r>
          </a:p>
          <a:p>
            <a:pPr marL="171450" indent="-171450">
              <a:lnSpc>
                <a:spcPct val="110000"/>
              </a:lnSpc>
              <a:buFont typeface="Arial"/>
              <a:buChar char="•"/>
            </a:pPr>
            <a:r>
              <a:rPr lang="en-US" b="1" kern="1200" dirty="0" smtClean="0">
                <a:solidFill>
                  <a:schemeClr val="tx1"/>
                </a:solidFill>
                <a:latin typeface="+mn-lt"/>
                <a:ea typeface="+mn-ea"/>
                <a:cs typeface="+mn-cs"/>
              </a:rPr>
              <a:t>Find: </a:t>
            </a:r>
            <a:r>
              <a:rPr lang="en-US" kern="1200" dirty="0" smtClean="0">
                <a:solidFill>
                  <a:schemeClr val="tx1"/>
                </a:solidFill>
                <a:latin typeface="+mn-lt"/>
                <a:ea typeface="+mn-ea"/>
                <a:cs typeface="+mn-cs"/>
              </a:rPr>
              <a:t>The first step is to find misbeliefs. These misbeliefs tend to lurk in the unconscious and, like wild animals, evade detection. It can help to divide the “finding” process into three steps: Find the event, find the feeling, and find the thought. Finding the event means identifying the problematic circumstance or happening. Finding the feeling involves identifying the feeling that comes as a result of the event. Finding the thought entails identifying the distorted thinking that couples with the disturbed feelings.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For instance, Jasmine can readily identify the loss of her job as a cause for depression. But she lost her job over a year ago and could have recovered by now. The reason her depression continues is because she harbors certain misbeliefs that have paralyzed her and made finding a new job difficult. Jasmine identifies her emotions as feeling bewildered, despairing and devalued. Now she begins the process of identifying the thoughts that underpin these feelings. Typically these distorted thoughts involve ourselves, other people, the future, and God. Here are Jasmine’s thoughts: “I’m a loser,” “Other people don’t see me as valuable,” “I’ll never find a stable job,” and “God doesn’t care about me.” </a:t>
            </a:r>
          </a:p>
          <a:p>
            <a:pPr>
              <a:lnSpc>
                <a:spcPct val="110000"/>
              </a:lnSpc>
            </a:pPr>
            <a:r>
              <a:rPr lang="en-US" kern="1200" dirty="0" smtClean="0">
                <a:solidFill>
                  <a:schemeClr val="tx1"/>
                </a:solidFill>
                <a:latin typeface="+mn-lt"/>
                <a:ea typeface="+mn-ea"/>
                <a:cs typeface="+mn-cs"/>
              </a:rPr>
              <a:t> </a:t>
            </a:r>
          </a:p>
          <a:p>
            <a:pPr>
              <a:lnSpc>
                <a:spcPct val="110000"/>
              </a:lnSpc>
            </a:pPr>
            <a:r>
              <a:rPr lang="en-US" b="1" kern="1200" dirty="0" smtClean="0">
                <a:solidFill>
                  <a:schemeClr val="tx1"/>
                </a:solidFill>
                <a:latin typeface="+mn-lt"/>
                <a:ea typeface="+mn-ea"/>
                <a:cs typeface="+mn-cs"/>
              </a:rPr>
              <a:t>[Note to Presenter: For the following section, use handout re “Distorted Thoughts” as reference here. Later have groups do the activity.]</a:t>
            </a:r>
            <a:r>
              <a:rPr lang="en-US" kern="1200" dirty="0" smtClean="0">
                <a:solidFill>
                  <a:schemeClr val="tx1"/>
                </a:solidFill>
                <a:latin typeface="+mn-lt"/>
                <a:ea typeface="+mn-ea"/>
                <a:cs typeface="+mn-cs"/>
              </a:rPr>
              <a:t>  </a:t>
            </a:r>
          </a:p>
          <a:p>
            <a:pPr>
              <a:lnSpc>
                <a:spcPct val="110000"/>
              </a:lnSpc>
            </a:pPr>
            <a:endParaRPr lang="en-US"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18925E6-75ED-4740-85E9-16FE76AA4DD4}"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8925E6-75ED-4740-85E9-16FE76AA4DD4}"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lnSpc>
                <a:spcPct val="110000"/>
              </a:lnSpc>
              <a:buFont typeface="Arial"/>
              <a:buChar char="•"/>
            </a:pPr>
            <a:r>
              <a:rPr lang="en-US" b="1" kern="1200" dirty="0" smtClean="0">
                <a:solidFill>
                  <a:schemeClr val="tx1"/>
                </a:solidFill>
                <a:latin typeface="+mn-lt"/>
                <a:ea typeface="+mn-ea"/>
                <a:cs typeface="+mn-cs"/>
              </a:rPr>
              <a:t>Argue. </a:t>
            </a:r>
            <a:r>
              <a:rPr lang="en-US" kern="1200" dirty="0" smtClean="0">
                <a:solidFill>
                  <a:schemeClr val="tx1"/>
                </a:solidFill>
                <a:latin typeface="+mn-lt"/>
                <a:ea typeface="+mn-ea"/>
                <a:cs typeface="+mn-cs"/>
              </a:rPr>
              <a:t>Now Jasmine is ready to argue with her thoughts</a:t>
            </a:r>
            <a:r>
              <a:rPr lang="en-US" b="1" kern="1200" dirty="0" smtClean="0">
                <a:solidFill>
                  <a:schemeClr val="tx1"/>
                </a:solidFill>
                <a:latin typeface="+mn-lt"/>
                <a:ea typeface="+mn-ea"/>
                <a:cs typeface="+mn-cs"/>
              </a:rPr>
              <a:t>. </a:t>
            </a:r>
            <a:r>
              <a:rPr lang="en-US" kern="1200" dirty="0" smtClean="0">
                <a:solidFill>
                  <a:schemeClr val="tx1"/>
                </a:solidFill>
                <a:latin typeface="+mn-lt"/>
                <a:ea typeface="+mn-ea"/>
                <a:cs typeface="+mn-cs"/>
              </a:rPr>
              <a:t>Notice this list of distorted thoughts. The list enumerates and defines such thought patterns as “catastrophizing,” “overgeneralizing,” and “mind reading.” Jasmine identifies her thought patterns and learns to hold herself accountable for them. She learns to argue with her irrational self!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One technique used to facilitate this involves changing context. A counselor might say to Jasmine, “You’re telling yourself that because you lost a job, you’re a loser. If I lost my job, would you call me a loser?”  Jasmine would say, “No, that would be unfair and cruel.” Then the counselor would say, “So you’re being cruel and unfair to yourself. Tell yourself to stop that!”  Often the process of identifying core beliefs provides great relief. It resembles putting toxic waste in containers, taping them shut and labeling them. </a:t>
            </a:r>
          </a:p>
          <a:p>
            <a:pPr>
              <a:lnSpc>
                <a:spcPct val="110000"/>
              </a:lnSpc>
            </a:pPr>
            <a:endParaRPr lang="en-US" sz="105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18925E6-75ED-4740-85E9-16FE76AA4DD4}"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4572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pPr marL="285750" indent="-285750">
              <a:lnSpc>
                <a:spcPct val="110000"/>
              </a:lnSpc>
              <a:buFont typeface="Arial"/>
              <a:buChar char="•"/>
            </a:pPr>
            <a:r>
              <a:rPr lang="en-US" b="1" kern="1200" dirty="0" smtClean="0">
                <a:solidFill>
                  <a:schemeClr val="tx1"/>
                </a:solidFill>
                <a:latin typeface="+mn-lt"/>
                <a:ea typeface="+mn-ea"/>
                <a:cs typeface="+mn-cs"/>
              </a:rPr>
              <a:t>R</a:t>
            </a:r>
            <a:r>
              <a:rPr lang="en-US" b="1" i="1" kern="1200" dirty="0" smtClean="0">
                <a:solidFill>
                  <a:schemeClr val="tx1"/>
                </a:solidFill>
                <a:latin typeface="+mn-lt"/>
                <a:ea typeface="+mn-ea"/>
                <a:cs typeface="+mn-cs"/>
              </a:rPr>
              <a:t>eplace</a:t>
            </a:r>
            <a:r>
              <a:rPr lang="en-US" b="1" kern="1200" dirty="0" smtClean="0">
                <a:solidFill>
                  <a:schemeClr val="tx1"/>
                </a:solidFill>
                <a:latin typeface="+mn-lt"/>
                <a:ea typeface="+mn-ea"/>
                <a:cs typeface="+mn-cs"/>
              </a:rPr>
              <a:t>. </a:t>
            </a:r>
            <a:r>
              <a:rPr lang="en-US" kern="1200" dirty="0" smtClean="0">
                <a:solidFill>
                  <a:schemeClr val="tx1"/>
                </a:solidFill>
                <a:latin typeface="+mn-lt"/>
                <a:ea typeface="+mn-ea"/>
                <a:cs typeface="+mn-cs"/>
              </a:rPr>
              <a:t>Once the distorted thoughts are contained, the individual can start to replace them with truth. Truth is typically more nuanced and detailed than misbeliefs. “I’m a loser!” is replaced with, “I have failed and will fail, but I have also succeeded and will succeed. I’m not perfect, but I do make a contribution.” Once the thoughts are brought under the control of reason, the emotions conform to the truthful, balanced thoughts and likewise become more balanced. We call this process “emotional regulation.”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In Psalm 139:23-24, we read, “Search me, O God, and know my heart; try me, and know my anxieties; and see if there is any wicked way in me, and lead me in the way everlasting.” “Wicked way” is from the Hebrew </a:t>
            </a:r>
            <a:r>
              <a:rPr lang="en-US" i="1" kern="1200" dirty="0" smtClean="0">
                <a:solidFill>
                  <a:schemeClr val="tx1"/>
                </a:solidFill>
                <a:latin typeface="+mn-lt"/>
                <a:ea typeface="+mn-ea"/>
                <a:cs typeface="+mn-cs"/>
              </a:rPr>
              <a:t>otseb derek</a:t>
            </a:r>
            <a:r>
              <a:rPr lang="en-US" kern="1200" dirty="0" smtClean="0">
                <a:solidFill>
                  <a:schemeClr val="tx1"/>
                </a:solidFill>
                <a:latin typeface="+mn-lt"/>
                <a:ea typeface="+mn-ea"/>
                <a:cs typeface="+mn-cs"/>
              </a:rPr>
              <a:t>, and can mean “habit of pain, toil, and idolatry.” Through the guidance of God’s Spirit, we can find within ourselves the habits of pain and toil that cut us off from God and contribute to our suffering and the suffering of others.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Learning to think clearly, using our God-given powers of reason, can make a big difference. God has given us the gifts of free will and of self-mastery through that free will. Through the power of His Holy Spirit, we can experience freedom from depression. </a:t>
            </a:r>
          </a:p>
          <a:p>
            <a:pPr>
              <a:lnSpc>
                <a:spcPct val="110000"/>
              </a:lnSpc>
            </a:pPr>
            <a:endParaRPr lang="en-US" sz="105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18925E6-75ED-4740-85E9-16FE76AA4DD4}"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4488" indent="-344488">
              <a:lnSpc>
                <a:spcPct val="110000"/>
              </a:lnSpc>
            </a:pPr>
            <a:r>
              <a:rPr lang="en-US" b="1" kern="1200" dirty="0" smtClean="0">
                <a:solidFill>
                  <a:schemeClr val="tx1"/>
                </a:solidFill>
                <a:latin typeface="+mn-lt"/>
                <a:ea typeface="+mn-ea"/>
                <a:cs typeface="+mn-cs"/>
              </a:rPr>
              <a:t>Discussion questions</a:t>
            </a:r>
          </a:p>
          <a:p>
            <a:pPr marL="344488" indent="-344488">
              <a:lnSpc>
                <a:spcPct val="110000"/>
              </a:lnSpc>
            </a:pPr>
            <a:endParaRPr lang="en-US" kern="1200" dirty="0" smtClean="0">
              <a:solidFill>
                <a:schemeClr val="tx1"/>
              </a:solidFill>
              <a:latin typeface="+mn-lt"/>
              <a:ea typeface="+mn-ea"/>
              <a:cs typeface="+mn-cs"/>
            </a:endParaRPr>
          </a:p>
          <a:p>
            <a:pPr marL="342900" indent="-342900">
              <a:lnSpc>
                <a:spcPct val="110000"/>
              </a:lnSpc>
              <a:buFont typeface="Arial"/>
              <a:buChar char="•"/>
            </a:pPr>
            <a:r>
              <a:rPr lang="en-US" kern="1200" dirty="0" smtClean="0">
                <a:solidFill>
                  <a:schemeClr val="tx1"/>
                </a:solidFill>
                <a:latin typeface="+mn-lt"/>
                <a:ea typeface="+mn-ea"/>
                <a:cs typeface="+mn-cs"/>
              </a:rPr>
              <a:t>Do you recognize in yourself a tendency toward irrational or distorted thinking? </a:t>
            </a:r>
          </a:p>
          <a:p>
            <a:pPr marL="342900" indent="-342900">
              <a:lnSpc>
                <a:spcPct val="110000"/>
              </a:lnSpc>
              <a:buFont typeface="Arial"/>
              <a:buChar char="•"/>
            </a:pPr>
            <a:r>
              <a:rPr lang="en-US" kern="1200" dirty="0" smtClean="0">
                <a:solidFill>
                  <a:schemeClr val="tx1"/>
                </a:solidFill>
                <a:latin typeface="+mn-lt"/>
                <a:ea typeface="+mn-ea"/>
                <a:cs typeface="+mn-cs"/>
              </a:rPr>
              <a:t>The ability to reason often involves tracing from cause to effect. Is there a recent event in your life that could be explained by looking at the cause and effect? Explain. </a:t>
            </a:r>
          </a:p>
          <a:p>
            <a:pPr marL="228600" indent="-228600">
              <a:lnSpc>
                <a:spcPct val="110000"/>
              </a:lnSpc>
              <a:buFont typeface="+mj-lt"/>
              <a:buAutoNum type="arabicPeriod"/>
            </a:pPr>
            <a:endParaRPr lang="en-US" sz="1050" dirty="0"/>
          </a:p>
        </p:txBody>
      </p:sp>
      <p:sp>
        <p:nvSpPr>
          <p:cNvPr id="4" name="Slide Number Placeholder 3"/>
          <p:cNvSpPr>
            <a:spLocks noGrp="1"/>
          </p:cNvSpPr>
          <p:nvPr>
            <p:ph type="sldNum" sz="quarter" idx="10"/>
          </p:nvPr>
        </p:nvSpPr>
        <p:spPr/>
        <p:txBody>
          <a:bodyPr/>
          <a:lstStyle/>
          <a:p>
            <a:fld id="{918925E6-75ED-4740-85E9-16FE76AA4DD4}"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1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What traumatic experiences in your life may have caused you to develop negative thought patterns? How can you use F.A.R. to help overcome these patterns? </a:t>
            </a:r>
          </a:p>
          <a:p>
            <a:pPr>
              <a:lnSpc>
                <a:spcPct val="110000"/>
              </a:lnSpc>
            </a:pPr>
            <a:endParaRPr lang="en-US" dirty="0"/>
          </a:p>
        </p:txBody>
      </p:sp>
      <p:sp>
        <p:nvSpPr>
          <p:cNvPr id="4" name="Slide Number Placeholder 3"/>
          <p:cNvSpPr>
            <a:spLocks noGrp="1"/>
          </p:cNvSpPr>
          <p:nvPr>
            <p:ph type="sldNum" sz="quarter" idx="10"/>
          </p:nvPr>
        </p:nvSpPr>
        <p:spPr/>
        <p:txBody>
          <a:bodyPr/>
          <a:lstStyle/>
          <a:p>
            <a:fld id="{918925E6-75ED-4740-85E9-16FE76AA4DD4}" type="slidenum">
              <a:rPr lang="en-US" smtClean="0"/>
              <a:pPr/>
              <a:t>23</a:t>
            </a:fld>
            <a:endParaRPr lang="en-US" dirty="0"/>
          </a:p>
        </p:txBody>
      </p:sp>
    </p:spTree>
    <p:extLst>
      <p:ext uri="{BB962C8B-B14F-4D97-AF65-F5344CB8AC3E}">
        <p14:creationId xmlns:p14="http://schemas.microsoft.com/office/powerpoint/2010/main" xmlns="" val="1075042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0000"/>
              </a:lnSpc>
              <a:buFont typeface="Arial"/>
              <a:buChar char="•"/>
            </a:pPr>
            <a:r>
              <a:rPr lang="en-US" dirty="0" smtClean="0"/>
              <a:t>Do you ever allow emotion to overrule your reason?</a:t>
            </a:r>
          </a:p>
          <a:p>
            <a:pPr marL="171450" indent="-171450">
              <a:lnSpc>
                <a:spcPct val="110000"/>
              </a:lnSpc>
              <a:buFont typeface="Arial"/>
              <a:buChar char="•"/>
            </a:pPr>
            <a:r>
              <a:rPr lang="en-US" dirty="0" smtClean="0"/>
              <a:t>In what types of situation is this most likely to happen? Why do you think this is so?  </a:t>
            </a:r>
          </a:p>
          <a:p>
            <a:pPr marL="171450" indent="-171450">
              <a:lnSpc>
                <a:spcPct val="110000"/>
              </a:lnSpc>
              <a:buFont typeface="Arial"/>
              <a:buChar char="•"/>
            </a:pPr>
            <a:endParaRPr lang="en-US" dirty="0"/>
          </a:p>
        </p:txBody>
      </p:sp>
      <p:sp>
        <p:nvSpPr>
          <p:cNvPr id="4" name="Slide Number Placeholder 3"/>
          <p:cNvSpPr>
            <a:spLocks noGrp="1"/>
          </p:cNvSpPr>
          <p:nvPr>
            <p:ph type="sldNum" sz="quarter" idx="10"/>
          </p:nvPr>
        </p:nvSpPr>
        <p:spPr/>
        <p:txBody>
          <a:bodyPr/>
          <a:lstStyle/>
          <a:p>
            <a:fld id="{918925E6-75ED-4740-85E9-16FE76AA4DD4}" type="slidenum">
              <a:rPr lang="en-US" smtClean="0"/>
              <a:pPr/>
              <a:t>24</a:t>
            </a:fld>
            <a:endParaRPr lang="en-US" dirty="0"/>
          </a:p>
        </p:txBody>
      </p:sp>
    </p:spTree>
    <p:extLst>
      <p:ext uri="{BB962C8B-B14F-4D97-AF65-F5344CB8AC3E}">
        <p14:creationId xmlns:p14="http://schemas.microsoft.com/office/powerpoint/2010/main" xmlns="" val="1363571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114800"/>
          </a:xfrm>
        </p:spPr>
        <p:txBody>
          <a:bodyPr/>
          <a:lstStyle/>
          <a:p>
            <a:pPr marL="171450" marR="0" indent="-171450" algn="l" defTabSz="914400" rtl="0" eaLnBrk="1" fontAlgn="auto" latinLnBrk="0" hangingPunct="1">
              <a:lnSpc>
                <a:spcPct val="110000"/>
              </a:lnSpc>
              <a:spcBef>
                <a:spcPts val="0"/>
              </a:spcBef>
              <a:spcAft>
                <a:spcPts val="0"/>
              </a:spcAft>
              <a:buClrTx/>
              <a:buSzTx/>
              <a:buFont typeface="Arial"/>
              <a:buChar char="•"/>
              <a:tabLst/>
              <a:defRPr/>
            </a:pPr>
            <a:r>
              <a:rPr lang="en-US" dirty="0" smtClean="0"/>
              <a:t>From the “Distorted Thoughts” list, which thought pattern(s) are you the most likely to fall into? Explain.  </a:t>
            </a:r>
          </a:p>
          <a:p>
            <a:pPr marL="171450" marR="0" indent="-171450" algn="l" defTabSz="914400" rtl="0" eaLnBrk="1" fontAlgn="auto" latinLnBrk="0" hangingPunct="1">
              <a:lnSpc>
                <a:spcPct val="110000"/>
              </a:lnSpc>
              <a:spcBef>
                <a:spcPts val="0"/>
              </a:spcBef>
              <a:spcAft>
                <a:spcPts val="0"/>
              </a:spcAft>
              <a:buClrTx/>
              <a:buSzTx/>
              <a:buFont typeface="Arial"/>
              <a:buChar char="•"/>
              <a:tabLst/>
              <a:defRPr/>
            </a:pPr>
            <a:r>
              <a:rPr lang="en-US" dirty="0" smtClean="0"/>
              <a:t>What “ways of pain” has the Lord revealed to you—ways in which you make your own mood and situation worse?  </a:t>
            </a:r>
          </a:p>
          <a:p>
            <a:pPr>
              <a:lnSpc>
                <a:spcPct val="110000"/>
              </a:lnSpc>
            </a:pPr>
            <a:endParaRPr lang="en-US" dirty="0"/>
          </a:p>
        </p:txBody>
      </p:sp>
      <p:sp>
        <p:nvSpPr>
          <p:cNvPr id="4" name="Slide Number Placeholder 3"/>
          <p:cNvSpPr>
            <a:spLocks noGrp="1"/>
          </p:cNvSpPr>
          <p:nvPr>
            <p:ph type="sldNum" sz="quarter" idx="10"/>
          </p:nvPr>
        </p:nvSpPr>
        <p:spPr/>
        <p:txBody>
          <a:bodyPr/>
          <a:lstStyle/>
          <a:p>
            <a:fld id="{918925E6-75ED-4740-85E9-16FE76AA4DD4}" type="slidenum">
              <a:rPr lang="en-US" smtClean="0"/>
              <a:pPr/>
              <a:t>25</a:t>
            </a:fld>
            <a:endParaRPr lang="en-US" dirty="0"/>
          </a:p>
        </p:txBody>
      </p:sp>
    </p:spTree>
    <p:extLst>
      <p:ext uri="{BB962C8B-B14F-4D97-AF65-F5344CB8AC3E}">
        <p14:creationId xmlns:p14="http://schemas.microsoft.com/office/powerpoint/2010/main" xmlns="" val="4047541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Book Antiqua"/>
                <a:cs typeface="Book Antiqua"/>
              </a:rPr>
              <a:t>Prayer</a:t>
            </a:r>
          </a:p>
          <a:p>
            <a:endParaRPr lang="en-US" b="1" dirty="0" smtClean="0">
              <a:latin typeface="Book Antiqua"/>
              <a:cs typeface="Book Antiqua"/>
            </a:endParaRPr>
          </a:p>
          <a:p>
            <a:r>
              <a:rPr lang="en-US" b="1" dirty="0" smtClean="0">
                <a:latin typeface="Book Antiqua"/>
                <a:cs typeface="Book Antiqua"/>
              </a:rPr>
              <a:t>“‘Nevertheless, I will bring health and healing to it; I will heal my people and will let them enjoy abundant peace and security.</a:t>
            </a:r>
            <a:r>
              <a:rPr lang="en-US" b="1" baseline="0" dirty="0" smtClean="0">
                <a:latin typeface="Book Antiqua"/>
                <a:cs typeface="Book Antiqua"/>
              </a:rPr>
              <a:t> </a:t>
            </a:r>
          </a:p>
          <a:p>
            <a:r>
              <a:rPr lang="en-US" b="1" dirty="0" smtClean="0">
                <a:latin typeface="Book Antiqua"/>
                <a:cs typeface="Book Antiqua"/>
              </a:rPr>
              <a:t>Jeremiah 33:6</a:t>
            </a:r>
          </a:p>
          <a:p>
            <a:endParaRPr lang="en-US" b="1" dirty="0">
              <a:latin typeface="Book Antiqua"/>
              <a:cs typeface="Book Antiqua"/>
            </a:endParaRPr>
          </a:p>
        </p:txBody>
      </p:sp>
      <p:sp>
        <p:nvSpPr>
          <p:cNvPr id="4" name="Slide Number Placeholder 3"/>
          <p:cNvSpPr>
            <a:spLocks noGrp="1"/>
          </p:cNvSpPr>
          <p:nvPr>
            <p:ph type="sldNum" sz="quarter" idx="10"/>
          </p:nvPr>
        </p:nvSpPr>
        <p:spPr/>
        <p:txBody>
          <a:bodyPr/>
          <a:lstStyle/>
          <a:p>
            <a:fld id="{918925E6-75ED-4740-85E9-16FE76AA4DD4}" type="slidenum">
              <a:rPr lang="en-US" smtClean="0"/>
              <a:pPr/>
              <a:t>26</a:t>
            </a:fld>
            <a:endParaRPr lang="en-US" dirty="0"/>
          </a:p>
        </p:txBody>
      </p:sp>
    </p:spTree>
    <p:extLst>
      <p:ext uri="{BB962C8B-B14F-4D97-AF65-F5344CB8AC3E}">
        <p14:creationId xmlns:p14="http://schemas.microsoft.com/office/powerpoint/2010/main" xmlns="" val="1227809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819400"/>
            <a:ext cx="5486400" cy="5638800"/>
          </a:xfrm>
        </p:spPr>
        <p:txBody>
          <a:bodyPr>
            <a:normAutofit/>
          </a:bodyPr>
          <a:lstStyle/>
          <a:p>
            <a:pPr>
              <a:lnSpc>
                <a:spcPct val="110000"/>
              </a:lnSpc>
            </a:pPr>
            <a:r>
              <a:rPr lang="en-US" b="1" kern="1200" dirty="0" smtClean="0">
                <a:solidFill>
                  <a:schemeClr val="tx1"/>
                </a:solidFill>
                <a:latin typeface="+mn-lt"/>
                <a:ea typeface="+mn-ea"/>
                <a:cs typeface="+mn-cs"/>
              </a:rPr>
              <a:t>Introduction</a:t>
            </a: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A missionary woman once said, “</a:t>
            </a:r>
            <a:r>
              <a:rPr lang="en-US" b="1" kern="1200" dirty="0" smtClean="0">
                <a:solidFill>
                  <a:schemeClr val="tx1"/>
                </a:solidFill>
                <a:latin typeface="+mn-lt"/>
                <a:ea typeface="+mn-ea"/>
                <a:cs typeface="+mn-cs"/>
              </a:rPr>
              <a:t>There is such terrible darkness within me, as if everything was dead. It has been like this more or less from the time I started ‘the work…’ In my heart there is no faith—no love—no trust—there is so much pain—the pain of longing, the pain of not being wanted. I want God with all the powers of my soul—and yet there between us—there is terrible separation. I don’t pray any longer.”</a:t>
            </a:r>
          </a:p>
          <a:p>
            <a:pPr>
              <a:lnSpc>
                <a:spcPct val="110000"/>
              </a:lnSpc>
            </a:pPr>
            <a:endParaRPr lang="en-US" kern="1200" dirty="0" smtClean="0">
              <a:solidFill>
                <a:schemeClr val="tx1"/>
              </a:solidFill>
              <a:latin typeface="+mn-lt"/>
              <a:ea typeface="+mn-ea"/>
              <a:cs typeface="+mn-cs"/>
            </a:endParaRPr>
          </a:p>
          <a:p>
            <a:pPr>
              <a:lnSpc>
                <a:spcPct val="110000"/>
              </a:lnSpc>
            </a:pPr>
            <a:r>
              <a:rPr lang="en-US" b="1" kern="1200" dirty="0" smtClean="0">
                <a:solidFill>
                  <a:schemeClr val="tx1"/>
                </a:solidFill>
                <a:latin typeface="+mn-lt"/>
                <a:ea typeface="+mn-ea"/>
                <a:cs typeface="+mn-cs"/>
              </a:rPr>
              <a:t>This woman was Mother Teresa of Calcutta, the great missionary to India. </a:t>
            </a:r>
            <a:r>
              <a:rPr lang="en-US" kern="1200" dirty="0" smtClean="0">
                <a:solidFill>
                  <a:schemeClr val="tx1"/>
                </a:solidFill>
                <a:latin typeface="+mn-lt"/>
                <a:ea typeface="+mn-ea"/>
                <a:cs typeface="+mn-cs"/>
              </a:rPr>
              <a:t>Depression affects even godly, compassionate, intelligent people! Other admirable people who suffered with depression include Martin Luther King, Jr., and Mahatma Gandhi.</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In America alone, over 20 million are diagnosed with a mood disorder. Almost ten percent of Americans will be diagnosed with depression sometime in their lifetime. The statistics for the rest of the world are similar. There are lots of very sad people on our planet! </a:t>
            </a:r>
          </a:p>
        </p:txBody>
      </p:sp>
      <p:sp>
        <p:nvSpPr>
          <p:cNvPr id="4" name="Slide Number Placeholder 3"/>
          <p:cNvSpPr>
            <a:spLocks noGrp="1"/>
          </p:cNvSpPr>
          <p:nvPr>
            <p:ph type="sldNum" sz="quarter" idx="10"/>
          </p:nvPr>
        </p:nvSpPr>
        <p:spPr/>
        <p:txBody>
          <a:bodyPr/>
          <a:lstStyle/>
          <a:p>
            <a:fld id="{918925E6-75ED-4740-85E9-16FE76AA4DD4}"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457200"/>
            <a:ext cx="2743200" cy="2057400"/>
          </a:xfrm>
        </p:spPr>
      </p:sp>
      <p:sp>
        <p:nvSpPr>
          <p:cNvPr id="3" name="Notes Placeholder 2"/>
          <p:cNvSpPr>
            <a:spLocks noGrp="1"/>
          </p:cNvSpPr>
          <p:nvPr>
            <p:ph type="body" idx="1"/>
          </p:nvPr>
        </p:nvSpPr>
        <p:spPr>
          <a:xfrm>
            <a:off x="685800" y="2590800"/>
            <a:ext cx="5486400" cy="5867400"/>
          </a:xfrm>
        </p:spPr>
        <p:txBody>
          <a:bodyPr>
            <a:noAutofit/>
          </a:bodyPr>
          <a:lstStyle/>
          <a:p>
            <a:pPr>
              <a:lnSpc>
                <a:spcPct val="110000"/>
              </a:lnSpc>
            </a:pPr>
            <a:r>
              <a:rPr lang="en-US" kern="1200" dirty="0" smtClean="0">
                <a:solidFill>
                  <a:schemeClr val="tx1"/>
                </a:solidFill>
                <a:latin typeface="+mn-lt"/>
                <a:ea typeface="+mn-ea"/>
                <a:cs typeface="+mn-cs"/>
              </a:rPr>
              <a:t>In America alone, over 20 million are diagnosed with a mood disorder. Almost ten percent of Americans will be diagnosed with depression sometime in their lifetime. The statistics for the rest of the world are similar. There are lots of very sad people on our planet!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Have you ever wondered if you, or someone you love, suffer from depression? Here is a summary of the criterion for diagnoses as identified by the Diagnostic and Statistical Manual of the American Psychiatric Association:</a:t>
            </a:r>
          </a:p>
          <a:p>
            <a:pPr>
              <a:lnSpc>
                <a:spcPct val="110000"/>
              </a:lnSpc>
            </a:pPr>
            <a:r>
              <a:rPr lang="en-US" kern="1200" dirty="0" smtClean="0">
                <a:solidFill>
                  <a:schemeClr val="tx1"/>
                </a:solidFill>
                <a:latin typeface="+mn-lt"/>
                <a:ea typeface="+mn-ea"/>
                <a:cs typeface="+mn-cs"/>
              </a:rPr>
              <a:t> </a:t>
            </a:r>
          </a:p>
          <a:p>
            <a:pPr>
              <a:lnSpc>
                <a:spcPct val="11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18925E6-75ED-4740-85E9-16FE76AA4DD4}"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1200" b="1" kern="1200" dirty="0" smtClean="0">
                <a:solidFill>
                  <a:schemeClr val="tx1"/>
                </a:solidFill>
                <a:latin typeface="+mn-lt"/>
                <a:ea typeface="+mn-ea"/>
                <a:cs typeface="+mn-cs"/>
              </a:rPr>
              <a:t>Major Depression:</a:t>
            </a:r>
          </a:p>
          <a:p>
            <a:pPr>
              <a:lnSpc>
                <a:spcPct val="120000"/>
              </a:lnSpc>
            </a:pPr>
            <a:endParaRPr lang="en-US" sz="1200" b="1" kern="1200" dirty="0" smtClean="0">
              <a:solidFill>
                <a:schemeClr val="tx1"/>
              </a:solidFill>
              <a:latin typeface="+mn-lt"/>
              <a:ea typeface="+mn-ea"/>
              <a:cs typeface="+mn-cs"/>
            </a:endParaRPr>
          </a:p>
          <a:p>
            <a:pPr marL="344488" lvl="0" indent="-119063">
              <a:lnSpc>
                <a:spcPct val="120000"/>
              </a:lnSpc>
              <a:buFont typeface="Arial" pitchFamily="34" charset="0"/>
              <a:buChar char="•"/>
            </a:pPr>
            <a:r>
              <a:rPr lang="en-US" sz="1200" kern="1200" dirty="0" smtClean="0">
                <a:solidFill>
                  <a:schemeClr val="tx1"/>
                </a:solidFill>
                <a:latin typeface="+mn-lt"/>
                <a:ea typeface="+mn-ea"/>
                <a:cs typeface="+mn-cs"/>
              </a:rPr>
              <a:t>Depressed mood most of the day, nearly every day</a:t>
            </a:r>
          </a:p>
          <a:p>
            <a:pPr marL="344488" lvl="0" indent="-119063">
              <a:lnSpc>
                <a:spcPct val="120000"/>
              </a:lnSpc>
              <a:buFont typeface="Arial" pitchFamily="34" charset="0"/>
              <a:buChar char="•"/>
            </a:pPr>
            <a:r>
              <a:rPr lang="en-US" sz="1200" kern="1200" dirty="0" smtClean="0">
                <a:solidFill>
                  <a:schemeClr val="tx1"/>
                </a:solidFill>
                <a:latin typeface="+mn-lt"/>
                <a:ea typeface="+mn-ea"/>
                <a:cs typeface="+mn-cs"/>
              </a:rPr>
              <a:t>Markedly diminished interest or pleasure in all, or almost all, activities most of the day, nearly every day</a:t>
            </a:r>
          </a:p>
          <a:p>
            <a:pPr marL="344488" lvl="0" indent="-119063">
              <a:lnSpc>
                <a:spcPct val="120000"/>
              </a:lnSpc>
              <a:buFont typeface="Arial" pitchFamily="34" charset="0"/>
              <a:buChar char="•"/>
            </a:pPr>
            <a:r>
              <a:rPr lang="en-US" sz="1200" kern="1200" dirty="0" smtClean="0">
                <a:solidFill>
                  <a:schemeClr val="tx1"/>
                </a:solidFill>
                <a:latin typeface="+mn-lt"/>
                <a:ea typeface="+mn-ea"/>
                <a:cs typeface="+mn-cs"/>
              </a:rPr>
              <a:t>Significant weight loss when not dieting or significant weight gain</a:t>
            </a:r>
          </a:p>
          <a:p>
            <a:pPr marL="344488" lvl="0" indent="-119063">
              <a:lnSpc>
                <a:spcPct val="120000"/>
              </a:lnSpc>
              <a:buFont typeface="Arial" pitchFamily="34" charset="0"/>
              <a:buChar char="•"/>
            </a:pPr>
            <a:r>
              <a:rPr lang="en-US" sz="1200" kern="1200" dirty="0" smtClean="0">
                <a:solidFill>
                  <a:schemeClr val="tx1"/>
                </a:solidFill>
                <a:latin typeface="+mn-lt"/>
                <a:ea typeface="+mn-ea"/>
                <a:cs typeface="+mn-cs"/>
              </a:rPr>
              <a:t>Decrease or increase in appetite nearly every day</a:t>
            </a:r>
          </a:p>
          <a:p>
            <a:pPr marL="344488" lvl="0" indent="-119063">
              <a:lnSpc>
                <a:spcPct val="120000"/>
              </a:lnSpc>
              <a:buFont typeface="Arial" pitchFamily="34" charset="0"/>
              <a:buChar char="•"/>
            </a:pPr>
            <a:r>
              <a:rPr lang="en-US" sz="1200" kern="1200" dirty="0" smtClean="0">
                <a:solidFill>
                  <a:schemeClr val="tx1"/>
                </a:solidFill>
                <a:latin typeface="+mn-lt"/>
                <a:ea typeface="+mn-ea"/>
                <a:cs typeface="+mn-cs"/>
              </a:rPr>
              <a:t>Insomnia or hypersomnia nearly every day</a:t>
            </a:r>
          </a:p>
          <a:p>
            <a:pPr marL="344488" lvl="0" indent="-119063">
              <a:lnSpc>
                <a:spcPct val="120000"/>
              </a:lnSpc>
              <a:buFont typeface="Arial" pitchFamily="34" charset="0"/>
              <a:buChar char="•"/>
            </a:pPr>
            <a:r>
              <a:rPr lang="en-US" sz="1200" kern="1200" dirty="0" smtClean="0">
                <a:solidFill>
                  <a:schemeClr val="tx1"/>
                </a:solidFill>
                <a:latin typeface="+mn-lt"/>
                <a:ea typeface="+mn-ea"/>
                <a:cs typeface="+mn-cs"/>
              </a:rPr>
              <a:t>Psychomotor agitation or retardation nearly every day</a:t>
            </a:r>
          </a:p>
        </p:txBody>
      </p:sp>
      <p:sp>
        <p:nvSpPr>
          <p:cNvPr id="4" name="Slide Number Placeholder 3"/>
          <p:cNvSpPr>
            <a:spLocks noGrp="1"/>
          </p:cNvSpPr>
          <p:nvPr>
            <p:ph type="sldNum" sz="quarter" idx="10"/>
          </p:nvPr>
        </p:nvSpPr>
        <p:spPr/>
        <p:txBody>
          <a:bodyPr/>
          <a:lstStyle/>
          <a:p>
            <a:fld id="{918925E6-75ED-4740-85E9-16FE76AA4DD4}" type="slidenum">
              <a:rPr lang="en-US" smtClean="0"/>
              <a:pPr/>
              <a:t>5</a:t>
            </a:fld>
            <a:endParaRPr lang="en-US" dirty="0"/>
          </a:p>
        </p:txBody>
      </p:sp>
    </p:spTree>
    <p:extLst>
      <p:ext uri="{BB962C8B-B14F-4D97-AF65-F5344CB8AC3E}">
        <p14:creationId xmlns:p14="http://schemas.microsoft.com/office/powerpoint/2010/main" xmlns="" val="3579121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5425" lvl="0" indent="0">
              <a:lnSpc>
                <a:spcPct val="110000"/>
              </a:lnSpc>
              <a:buFont typeface="Arial" pitchFamily="34" charset="0"/>
              <a:buNone/>
            </a:pPr>
            <a:r>
              <a:rPr lang="en-US" sz="1200" b="1" kern="1200" dirty="0" smtClean="0">
                <a:solidFill>
                  <a:schemeClr val="tx1"/>
                </a:solidFill>
                <a:latin typeface="+mn-lt"/>
                <a:ea typeface="+mn-ea"/>
                <a:cs typeface="+mn-cs"/>
              </a:rPr>
              <a:t>Major Depression (cont..)</a:t>
            </a:r>
          </a:p>
          <a:p>
            <a:pPr marL="344488" lvl="0" indent="-119063">
              <a:lnSpc>
                <a:spcPct val="110000"/>
              </a:lnSpc>
              <a:buFont typeface="Arial" pitchFamily="34" charset="0"/>
              <a:buChar char="•"/>
            </a:pPr>
            <a:endParaRPr lang="en-US" sz="1200" kern="1200" dirty="0" smtClean="0">
              <a:solidFill>
                <a:schemeClr val="tx1"/>
              </a:solidFill>
              <a:latin typeface="+mn-lt"/>
              <a:ea typeface="+mn-ea"/>
              <a:cs typeface="+mn-cs"/>
            </a:endParaRPr>
          </a:p>
          <a:p>
            <a:pPr marL="344488" lvl="0" indent="-119063">
              <a:lnSpc>
                <a:spcPct val="110000"/>
              </a:lnSpc>
              <a:buFont typeface="Arial" pitchFamily="34" charset="0"/>
              <a:buChar char="•"/>
            </a:pPr>
            <a:r>
              <a:rPr lang="en-US" sz="1200" kern="1200" dirty="0" smtClean="0">
                <a:solidFill>
                  <a:schemeClr val="tx1"/>
                </a:solidFill>
                <a:latin typeface="+mn-lt"/>
                <a:ea typeface="+mn-ea"/>
                <a:cs typeface="+mn-cs"/>
              </a:rPr>
              <a:t>Fatigue or loss of energy nearly every day</a:t>
            </a:r>
          </a:p>
          <a:p>
            <a:pPr marL="344488" lvl="0" indent="-119063">
              <a:lnSpc>
                <a:spcPct val="110000"/>
              </a:lnSpc>
              <a:buFont typeface="Arial" pitchFamily="34" charset="0"/>
              <a:buChar char="•"/>
            </a:pPr>
            <a:r>
              <a:rPr lang="en-US" sz="1200" kern="1200" dirty="0" smtClean="0">
                <a:solidFill>
                  <a:schemeClr val="tx1"/>
                </a:solidFill>
                <a:latin typeface="+mn-lt"/>
                <a:ea typeface="+mn-ea"/>
                <a:cs typeface="+mn-cs"/>
              </a:rPr>
              <a:t>Feelings of worthlessness or excessive or inappropriate guilt nearly every day</a:t>
            </a:r>
          </a:p>
          <a:p>
            <a:pPr marL="344488" lvl="0" indent="-119063">
              <a:lnSpc>
                <a:spcPct val="110000"/>
              </a:lnSpc>
              <a:buFont typeface="Arial" pitchFamily="34" charset="0"/>
              <a:buChar char="•"/>
            </a:pPr>
            <a:r>
              <a:rPr lang="en-US" sz="1200" kern="1200" dirty="0" smtClean="0">
                <a:solidFill>
                  <a:schemeClr val="tx1"/>
                </a:solidFill>
                <a:latin typeface="+mn-lt"/>
                <a:ea typeface="+mn-ea"/>
                <a:cs typeface="+mn-cs"/>
              </a:rPr>
              <a:t>Diminished ability to think or concentrate, or indecisiveness, nearly every day</a:t>
            </a:r>
          </a:p>
          <a:p>
            <a:pPr marL="344488" lvl="0" indent="-119063">
              <a:lnSpc>
                <a:spcPct val="110000"/>
              </a:lnSpc>
              <a:buFont typeface="Arial" pitchFamily="34" charset="0"/>
              <a:buChar char="•"/>
            </a:pPr>
            <a:r>
              <a:rPr lang="en-US" sz="1200" kern="1200" dirty="0" smtClean="0">
                <a:solidFill>
                  <a:schemeClr val="tx1"/>
                </a:solidFill>
                <a:latin typeface="+mn-lt"/>
                <a:ea typeface="+mn-ea"/>
                <a:cs typeface="+mn-cs"/>
              </a:rPr>
              <a:t>Recurrent thoughts of death </a:t>
            </a:r>
          </a:p>
          <a:p>
            <a:pPr marL="344488" lvl="0" indent="-119063">
              <a:lnSpc>
                <a:spcPct val="110000"/>
              </a:lnSpc>
              <a:buFont typeface="Arial" pitchFamily="34" charset="0"/>
              <a:buChar char="•"/>
            </a:pPr>
            <a:r>
              <a:rPr lang="en-US" sz="1200" kern="1200" dirty="0" smtClean="0">
                <a:solidFill>
                  <a:schemeClr val="tx1"/>
                </a:solidFill>
                <a:latin typeface="+mn-lt"/>
                <a:ea typeface="+mn-ea"/>
                <a:cs typeface="+mn-cs"/>
              </a:rPr>
              <a:t>Thoughts of and/or plans for suicide</a:t>
            </a:r>
          </a:p>
          <a:p>
            <a:pPr>
              <a:lnSpc>
                <a:spcPct val="110000"/>
              </a:lnSpc>
            </a:pPr>
            <a:r>
              <a:rPr lang="en-US" sz="1200" kern="1200" dirty="0" smtClean="0">
                <a:solidFill>
                  <a:schemeClr val="tx1"/>
                </a:solidFill>
                <a:latin typeface="+mn-lt"/>
                <a:ea typeface="+mn-ea"/>
                <a:cs typeface="+mn-cs"/>
              </a:rPr>
              <a:t> </a:t>
            </a:r>
          </a:p>
          <a:p>
            <a:pPr>
              <a:lnSpc>
                <a:spcPct val="110000"/>
              </a:lnSpc>
            </a:pPr>
            <a:r>
              <a:rPr lang="en-US" sz="1200" kern="1200" dirty="0" smtClean="0">
                <a:solidFill>
                  <a:schemeClr val="tx1"/>
                </a:solidFill>
                <a:latin typeface="+mn-lt"/>
                <a:ea typeface="+mn-ea"/>
                <a:cs typeface="+mn-cs"/>
              </a:rPr>
              <a:t>Does this sound like you or someone you know? If you have many of these symptoms, you may have major depression. </a:t>
            </a:r>
            <a:endParaRPr lang="en-US" dirty="0" smtClean="0"/>
          </a:p>
          <a:p>
            <a:pPr>
              <a:lnSpc>
                <a:spcPct val="110000"/>
              </a:lnSpc>
            </a:pPr>
            <a:endParaRPr lang="en-US" dirty="0"/>
          </a:p>
        </p:txBody>
      </p:sp>
      <p:sp>
        <p:nvSpPr>
          <p:cNvPr id="4" name="Slide Number Placeholder 3"/>
          <p:cNvSpPr>
            <a:spLocks noGrp="1"/>
          </p:cNvSpPr>
          <p:nvPr>
            <p:ph type="sldNum" sz="quarter" idx="10"/>
          </p:nvPr>
        </p:nvSpPr>
        <p:spPr/>
        <p:txBody>
          <a:bodyPr/>
          <a:lstStyle/>
          <a:p>
            <a:fld id="{918925E6-75ED-4740-85E9-16FE76AA4DD4}" type="slidenum">
              <a:rPr lang="en-US" smtClean="0"/>
              <a:pPr/>
              <a:t>6</a:t>
            </a:fld>
            <a:endParaRPr lang="en-US" dirty="0"/>
          </a:p>
        </p:txBody>
      </p:sp>
    </p:spTree>
    <p:extLst>
      <p:ext uri="{BB962C8B-B14F-4D97-AF65-F5344CB8AC3E}">
        <p14:creationId xmlns:p14="http://schemas.microsoft.com/office/powerpoint/2010/main" xmlns="" val="3071283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US" b="1" kern="1200" dirty="0" smtClean="0">
                <a:solidFill>
                  <a:schemeClr val="tx1"/>
                </a:solidFill>
                <a:latin typeface="+mn-lt"/>
                <a:ea typeface="+mn-ea"/>
                <a:cs typeface="+mn-cs"/>
              </a:rPr>
              <a:t>Sometimes Christians are afraid to admit they struggle with mental illness. </a:t>
            </a:r>
            <a:r>
              <a:rPr lang="en-US" kern="1200" dirty="0" smtClean="0">
                <a:solidFill>
                  <a:schemeClr val="tx1"/>
                </a:solidFill>
                <a:latin typeface="+mn-lt"/>
                <a:ea typeface="+mn-ea"/>
                <a:cs typeface="+mn-cs"/>
              </a:rPr>
              <a:t>We clinicians call this type of </a:t>
            </a:r>
            <a:r>
              <a:rPr lang="en-US" kern="1200" dirty="0" err="1" smtClean="0">
                <a:solidFill>
                  <a:schemeClr val="tx1"/>
                </a:solidFill>
                <a:latin typeface="+mn-lt"/>
                <a:ea typeface="+mn-ea"/>
                <a:cs typeface="+mn-cs"/>
              </a:rPr>
              <a:t>thinkng</a:t>
            </a:r>
            <a:r>
              <a:rPr lang="en-US" kern="1200" dirty="0" smtClean="0">
                <a:solidFill>
                  <a:schemeClr val="tx1"/>
                </a:solidFill>
                <a:latin typeface="+mn-lt"/>
                <a:ea typeface="+mn-ea"/>
                <a:cs typeface="+mn-cs"/>
              </a:rPr>
              <a:t> </a:t>
            </a:r>
            <a:r>
              <a:rPr lang="en-US" kern="1200" dirty="0" smtClean="0">
                <a:solidFill>
                  <a:schemeClr val="tx1"/>
                </a:solidFill>
                <a:latin typeface="+mn-lt"/>
                <a:ea typeface="+mn-ea"/>
                <a:cs typeface="+mn-cs"/>
              </a:rPr>
              <a:t>“secondary disturbance.” People become disturbed; then they become disturbed about the disturbance: “I’m not supposed to be sad (anxious, angry—you fill in the blank) because I’m a Christian!”  I hope to dispel this idea. </a:t>
            </a:r>
            <a:r>
              <a:rPr lang="en-US" b="1" kern="1200" dirty="0" smtClean="0">
                <a:solidFill>
                  <a:schemeClr val="tx1"/>
                </a:solidFill>
                <a:latin typeface="+mn-lt"/>
                <a:ea typeface="+mn-ea"/>
                <a:cs typeface="+mn-cs"/>
              </a:rPr>
              <a:t>We need to get to work on the problem itself without spending one more moment on feeling bad about feeling bad. </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918925E6-75ED-4740-85E9-16FE76AA4DD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20000"/>
              </a:lnSpc>
            </a:pPr>
            <a:r>
              <a:rPr lang="en-US" b="1" kern="1200" dirty="0" smtClean="0">
                <a:solidFill>
                  <a:schemeClr val="tx1"/>
                </a:solidFill>
              </a:rPr>
              <a:t>Cognitive-Behavioral Therapy</a:t>
            </a:r>
          </a:p>
          <a:p>
            <a:pPr>
              <a:lnSpc>
                <a:spcPct val="120000"/>
              </a:lnSpc>
            </a:pPr>
            <a:endParaRPr lang="en-US" kern="1200" dirty="0" smtClean="0">
              <a:solidFill>
                <a:schemeClr val="tx1"/>
              </a:solidFill>
            </a:endParaRPr>
          </a:p>
          <a:p>
            <a:pPr>
              <a:lnSpc>
                <a:spcPct val="120000"/>
              </a:lnSpc>
            </a:pPr>
            <a:r>
              <a:rPr lang="en-US" kern="1200" dirty="0" smtClean="0">
                <a:solidFill>
                  <a:schemeClr val="tx1"/>
                </a:solidFill>
              </a:rPr>
              <a:t>In recent years, a very good treatment for depression has been developed called cognitive behavioral therapy. Scientific research proves it works. Few realize that the basis for cognitive behavioral therapy is found in the Bible. </a:t>
            </a:r>
          </a:p>
          <a:p>
            <a:pPr>
              <a:lnSpc>
                <a:spcPct val="120000"/>
              </a:lnSpc>
            </a:pPr>
            <a:r>
              <a:rPr lang="en-US" kern="1200" dirty="0" smtClean="0">
                <a:solidFill>
                  <a:schemeClr val="tx1"/>
                </a:solidFill>
              </a:rPr>
              <a:t> </a:t>
            </a:r>
          </a:p>
          <a:p>
            <a:pPr>
              <a:lnSpc>
                <a:spcPct val="120000"/>
              </a:lnSpc>
            </a:pPr>
            <a:r>
              <a:rPr lang="en-US" kern="1200" dirty="0" smtClean="0">
                <a:solidFill>
                  <a:schemeClr val="tx1"/>
                </a:solidFill>
              </a:rPr>
              <a:t>Isaiah said, “Let us reason together” (Isaiah 1:18). God has given us these reasoning powers, this ability to think correctly. Rational, balanced, truthful thinking stabilizes us. While people with depression tend to exaggerate bad things, God has given us instruction to think in a balanced, honest, yet optimistic way. </a:t>
            </a:r>
            <a:r>
              <a:rPr lang="en-US" b="1" kern="1200" dirty="0" smtClean="0">
                <a:solidFill>
                  <a:schemeClr val="tx1"/>
                </a:solidFill>
              </a:rPr>
              <a:t>Jesus said, “You shall know the truth, and the truth shall make you free” (John 8:32). </a:t>
            </a:r>
            <a:r>
              <a:rPr lang="en-US" kern="1200" dirty="0" smtClean="0">
                <a:solidFill>
                  <a:schemeClr val="tx1"/>
                </a:solidFill>
              </a:rPr>
              <a:t>Jeremiah said, “Behold, I will bring it health and healing; I will heal them and reveal to them the abundance of peace and truth” (Jeremiah 33:6). Notice the link between truth and healing. </a:t>
            </a:r>
          </a:p>
          <a:p>
            <a:pPr>
              <a:lnSpc>
                <a:spcPct val="120000"/>
              </a:lnSpc>
            </a:pPr>
            <a:r>
              <a:rPr lang="en-US" kern="1200" dirty="0" smtClean="0">
                <a:solidFill>
                  <a:schemeClr val="tx1"/>
                </a:solidFill>
              </a:rPr>
              <a:t> </a:t>
            </a:r>
          </a:p>
          <a:p>
            <a:pPr>
              <a:lnSpc>
                <a:spcPct val="120000"/>
              </a:lnSpc>
            </a:pPr>
            <a:endParaRPr lang="en-US" dirty="0"/>
          </a:p>
        </p:txBody>
      </p:sp>
      <p:sp>
        <p:nvSpPr>
          <p:cNvPr id="4" name="Slide Number Placeholder 3"/>
          <p:cNvSpPr>
            <a:spLocks noGrp="1"/>
          </p:cNvSpPr>
          <p:nvPr>
            <p:ph type="sldNum" sz="quarter" idx="10"/>
          </p:nvPr>
        </p:nvSpPr>
        <p:spPr/>
        <p:txBody>
          <a:bodyPr/>
          <a:lstStyle/>
          <a:p>
            <a:fld id="{918925E6-75ED-4740-85E9-16FE76AA4DD4}"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pPr>
            <a:r>
              <a:rPr lang="en-US" b="1" kern="1200" dirty="0" smtClean="0">
                <a:solidFill>
                  <a:schemeClr val="tx1"/>
                </a:solidFill>
                <a:latin typeface="+mn-lt"/>
                <a:ea typeface="+mn-ea"/>
                <a:cs typeface="+mn-cs"/>
              </a:rPr>
              <a:t>Ellen White understood the power of thought:</a:t>
            </a:r>
          </a:p>
          <a:p>
            <a:pPr>
              <a:lnSpc>
                <a:spcPct val="110000"/>
              </a:lnSpc>
            </a:pP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“We need a constant sense of the ennobling power of pure thoughts. The only security for any soul is right thinking. As a man ‘thinketh in his heart, so is he.’ Proverbs 23:7. The power of self-restraint strengthens by exercise. That which at first seems difficult, by constant repetition grows easy, until right thoughts and actions become habitual” (</a:t>
            </a:r>
            <a:r>
              <a:rPr lang="en-US" i="1" kern="1200" dirty="0" smtClean="0">
                <a:solidFill>
                  <a:schemeClr val="tx1"/>
                </a:solidFill>
                <a:latin typeface="+mn-lt"/>
                <a:ea typeface="+mn-ea"/>
                <a:cs typeface="+mn-cs"/>
              </a:rPr>
              <a:t>Ministry of Healing</a:t>
            </a:r>
            <a:r>
              <a:rPr lang="en-US" kern="1200" dirty="0" smtClean="0">
                <a:solidFill>
                  <a:schemeClr val="tx1"/>
                </a:solidFill>
                <a:latin typeface="+mn-lt"/>
                <a:ea typeface="+mn-ea"/>
                <a:cs typeface="+mn-cs"/>
              </a:rPr>
              <a:t>, p. 491). </a:t>
            </a:r>
          </a:p>
          <a:p>
            <a:pPr>
              <a:lnSpc>
                <a:spcPct val="110000"/>
              </a:lnSpc>
            </a:pPr>
            <a:r>
              <a:rPr lang="en-US" kern="1200" dirty="0" smtClean="0">
                <a:solidFill>
                  <a:schemeClr val="tx1"/>
                </a:solidFill>
                <a:latin typeface="+mn-lt"/>
                <a:ea typeface="+mn-ea"/>
                <a:cs typeface="+mn-cs"/>
              </a:rPr>
              <a:t> </a:t>
            </a:r>
          </a:p>
          <a:p>
            <a:pPr>
              <a:lnSpc>
                <a:spcPct val="11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18925E6-75ED-4740-85E9-16FE76AA4DD4}"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C405820-2DC4-4608-8D7B-92F51121B09F}" type="datetimeFigureOut">
              <a:rPr lang="en-US"/>
              <a:pPr>
                <a:defRPr/>
              </a:pPr>
              <a:t>5/27/2014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ECD3851-9E30-4BF0-9299-695208DA4EE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9920B1-0CED-4E14-AA75-1A829730CD02}" type="datetimeFigureOut">
              <a:rPr lang="en-US"/>
              <a:pPr>
                <a:defRPr/>
              </a:pPr>
              <a:t>5/27/2014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4D5CF4E-76E2-42FC-8A60-3956CE79495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9DE01C-73ED-438E-9419-6CA1C33BEAB9}" type="datetimeFigureOut">
              <a:rPr lang="en-US"/>
              <a:pPr>
                <a:defRPr/>
              </a:pPr>
              <a:t>5/27/2014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4898D8D-DCAB-47F1-8A10-FF3DD71F1CF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CE86622-8B1E-4070-95E7-28E2F6C0E605}" type="datetimeFigureOut">
              <a:rPr lang="en-US"/>
              <a:pPr>
                <a:defRPr/>
              </a:pPr>
              <a:t>5/27/2014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F1ABAE7-5339-45BB-A193-D94DC439C57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11DD6FB-7EDD-4389-AD50-105FE0B8AF2E}" type="datetimeFigureOut">
              <a:rPr lang="en-US"/>
              <a:pPr>
                <a:defRPr/>
              </a:pPr>
              <a:t>5/27/2014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B2ED1C-5993-4DE6-8BAE-3914E1B3CBC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87BAEAE-D039-4E5C-ACB3-545A2FB08676}" type="datetimeFigureOut">
              <a:rPr lang="en-US"/>
              <a:pPr>
                <a:defRPr/>
              </a:pPr>
              <a:t>5/27/2014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A3279C8-7B1E-4098-9DAE-A0F348E04EA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2228CA7-E4D6-405D-8917-920AE06B8DE0}" type="datetimeFigureOut">
              <a:rPr lang="en-US"/>
              <a:pPr>
                <a:defRPr/>
              </a:pPr>
              <a:t>5/27/2014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F632F3A-ED3B-4A66-88D3-E60C5F10139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579C82C-8ED6-4C54-BBD4-9481163CE972}" type="datetimeFigureOut">
              <a:rPr lang="en-US"/>
              <a:pPr>
                <a:defRPr/>
              </a:pPr>
              <a:t>5/27/2014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22774F4-E2D0-4405-A6FD-C472CD933B9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A2FD509-C1AB-4980-AF05-BF2EAA5D3CAE}" type="datetimeFigureOut">
              <a:rPr lang="en-US"/>
              <a:pPr>
                <a:defRPr/>
              </a:pPr>
              <a:t>5/27/2014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7C515A5D-6406-4CE4-B6D5-9CA2201ECB2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4B41A36-1699-4008-99E5-CA890BD73916}" type="datetimeFigureOut">
              <a:rPr lang="en-US"/>
              <a:pPr>
                <a:defRPr/>
              </a:pPr>
              <a:t>5/27/2014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EB00575-DA47-4CA7-A6A9-8C7AD7414A2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D6E00A-DC77-4513-B7AD-352E85C213B2}" type="datetimeFigureOut">
              <a:rPr lang="en-US"/>
              <a:pPr>
                <a:defRPr/>
              </a:pPr>
              <a:t>5/27/2014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1A2393F-49BC-4285-9AA7-8BDF4A9DAC6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15A9CF9-12FD-486A-B131-E0A82BC5A170}" type="datetimeFigureOut">
              <a:rPr lang="en-US"/>
              <a:pPr>
                <a:defRPr/>
              </a:pPr>
              <a:t>5/27/2014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A01B371-01C9-4451-9011-2257BC40608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00.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220200" cy="6909435"/>
          </a:xfrm>
          <a:prstGeom prst="rect">
            <a:avLst/>
          </a:prstGeom>
        </p:spPr>
      </p:pic>
      <p:sp>
        <p:nvSpPr>
          <p:cNvPr id="3074" name="CaixaDeTexto 3"/>
          <p:cNvSpPr txBox="1">
            <a:spLocks noChangeArrowheads="1"/>
          </p:cNvSpPr>
          <p:nvPr/>
        </p:nvSpPr>
        <p:spPr bwMode="auto">
          <a:xfrm>
            <a:off x="304800" y="3886200"/>
            <a:ext cx="502920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6600" baseline="30000" dirty="0">
                <a:solidFill>
                  <a:srgbClr val="A1D727"/>
                </a:solidFill>
                <a:latin typeface="Caecilia LT Light" panose="02000403040000020004" pitchFamily="2" charset="0"/>
              </a:rPr>
              <a:t>THINKING WELL,</a:t>
            </a:r>
          </a:p>
        </p:txBody>
      </p:sp>
      <p:sp>
        <p:nvSpPr>
          <p:cNvPr id="3075" name="CaixaDeTexto 4"/>
          <p:cNvSpPr txBox="1">
            <a:spLocks noChangeArrowheads="1"/>
          </p:cNvSpPr>
          <p:nvPr/>
        </p:nvSpPr>
        <p:spPr bwMode="auto">
          <a:xfrm>
            <a:off x="5181600" y="3810000"/>
            <a:ext cx="37338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7000" i="1" baseline="30000" dirty="0">
                <a:solidFill>
                  <a:schemeClr val="bg1"/>
                </a:solidFill>
                <a:latin typeface="Centennial LightSC" panose="02020500000000000000" pitchFamily="18" charset="0"/>
              </a:rPr>
              <a:t>Living Well</a:t>
            </a:r>
          </a:p>
        </p:txBody>
      </p:sp>
      <p:sp>
        <p:nvSpPr>
          <p:cNvPr id="9" name="CaixaDeTexto 8"/>
          <p:cNvSpPr txBox="1"/>
          <p:nvPr/>
        </p:nvSpPr>
        <p:spPr>
          <a:xfrm>
            <a:off x="6553200" y="381000"/>
            <a:ext cx="2362200" cy="1117600"/>
          </a:xfrm>
          <a:prstGeom prst="rect">
            <a:avLst/>
          </a:prstGeom>
          <a:noFill/>
        </p:spPr>
        <p:txBody>
          <a:bodyPr>
            <a:spAutoFit/>
          </a:bodyPr>
          <a:lstStyle/>
          <a:p>
            <a:pPr algn="r" eaLnBrk="1" hangingPunct="1">
              <a:lnSpc>
                <a:spcPts val="2600"/>
              </a:lnSpc>
              <a:defRPr/>
            </a:pPr>
            <a:r>
              <a:rPr lang="en-US" sz="3600" baseline="30000" dirty="0">
                <a:solidFill>
                  <a:schemeClr val="accent4">
                    <a:lumMod val="50000"/>
                  </a:schemeClr>
                </a:solidFill>
                <a:latin typeface="Caecilia LT Light" panose="02000403040000020004" pitchFamily="2" charset="0"/>
              </a:rPr>
              <a:t>Women’s </a:t>
            </a:r>
          </a:p>
          <a:p>
            <a:pPr algn="r" eaLnBrk="1" hangingPunct="1">
              <a:lnSpc>
                <a:spcPts val="2600"/>
              </a:lnSpc>
              <a:defRPr/>
            </a:pPr>
            <a:r>
              <a:rPr lang="en-US" sz="3600" baseline="30000" dirty="0">
                <a:solidFill>
                  <a:schemeClr val="accent4">
                    <a:lumMod val="50000"/>
                  </a:schemeClr>
                </a:solidFill>
                <a:latin typeface="Caecilia LT Light" panose="02000403040000020004" pitchFamily="2" charset="0"/>
              </a:rPr>
              <a:t>Mental Health</a:t>
            </a:r>
            <a:r>
              <a:rPr lang="en-US" sz="3600" dirty="0">
                <a:solidFill>
                  <a:schemeClr val="accent4">
                    <a:lumMod val="50000"/>
                  </a:schemeClr>
                </a:solidFill>
                <a:latin typeface="Caecilia LT Light" panose="02000403040000020004" pitchFamily="2" charset="0"/>
              </a:rPr>
              <a:t> </a:t>
            </a:r>
            <a:r>
              <a:rPr lang="en-US" sz="3600" i="1" baseline="30000" dirty="0">
                <a:solidFill>
                  <a:schemeClr val="accent4">
                    <a:lumMod val="50000"/>
                  </a:schemeClr>
                </a:solidFill>
                <a:latin typeface="Centennial LightSC" panose="02020500000000000000" pitchFamily="18" charset="0"/>
              </a:rPr>
              <a:t>Training</a:t>
            </a:r>
            <a:endParaRPr lang="pt-BR" sz="3600" dirty="0">
              <a:solidFill>
                <a:schemeClr val="accent4">
                  <a:lumMod val="50000"/>
                </a:schemeClr>
              </a:solidFill>
              <a:latin typeface="Centennial LightSC" panose="02020500000000000000" pitchFamily="18" charset="0"/>
            </a:endParaRPr>
          </a:p>
        </p:txBody>
      </p:sp>
      <p:sp>
        <p:nvSpPr>
          <p:cNvPr id="3077" name="Retângulo 6"/>
          <p:cNvSpPr>
            <a:spLocks noChangeArrowheads="1"/>
          </p:cNvSpPr>
          <p:nvPr/>
        </p:nvSpPr>
        <p:spPr bwMode="auto">
          <a:xfrm>
            <a:off x="0" y="4495800"/>
            <a:ext cx="9144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2400" baseline="30000" dirty="0">
                <a:solidFill>
                  <a:schemeClr val="bg1"/>
                </a:solidFill>
                <a:latin typeface="Caecilia LT Light" panose="02000403040000020004" pitchFamily="2" charset="0"/>
              </a:rPr>
              <a:t>A Resource for Churches on Comprehensive Health Ministry</a:t>
            </a:r>
          </a:p>
        </p:txBody>
      </p:sp>
    </p:spTree>
    <p:extLst>
      <p:ext uri="{BB962C8B-B14F-4D97-AF65-F5344CB8AC3E}">
        <p14:creationId xmlns:p14="http://schemas.microsoft.com/office/powerpoint/2010/main" xmlns="" val="13731665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2438400" y="838200"/>
            <a:ext cx="6248400" cy="1143000"/>
          </a:xfrm>
        </p:spPr>
        <p:txBody>
          <a:bodyPr/>
          <a:lstStyle/>
          <a:p>
            <a:r>
              <a:rPr lang="en-US" b="1" dirty="0" smtClean="0">
                <a:solidFill>
                  <a:srgbClr val="660066"/>
                </a:solidFill>
              </a:rPr>
              <a:t>Ellen White’s Words</a:t>
            </a:r>
            <a:endParaRPr lang="en-US" b="1" dirty="0">
              <a:solidFill>
                <a:srgbClr val="660066"/>
              </a:solidFill>
            </a:endParaRPr>
          </a:p>
        </p:txBody>
      </p:sp>
      <p:sp>
        <p:nvSpPr>
          <p:cNvPr id="3" name="Content Placeholder 2"/>
          <p:cNvSpPr>
            <a:spLocks noGrp="1"/>
          </p:cNvSpPr>
          <p:nvPr>
            <p:ph idx="1"/>
          </p:nvPr>
        </p:nvSpPr>
        <p:spPr>
          <a:xfrm>
            <a:off x="533400" y="2332037"/>
            <a:ext cx="8305800" cy="3992563"/>
          </a:xfrm>
        </p:spPr>
        <p:txBody>
          <a:bodyPr/>
          <a:lstStyle/>
          <a:p>
            <a:pPr marL="0" indent="0" algn="ctr">
              <a:buNone/>
              <a:tabLst>
                <a:tab pos="4121150" algn="l"/>
              </a:tabLst>
            </a:pPr>
            <a:r>
              <a:rPr lang="en-US" sz="2800" dirty="0" smtClean="0"/>
              <a:t>“Nothing tends more to promote health of body and of soul than does a spirit of gratitude and praise. It is a positive duty to resist melancholy, discontented thoughts and feelings—as much a duty as it is to pray. If we are heaven-bound, how can we go as a band of mourners, groaning and complaining all along the way to our Father’s house?”</a:t>
            </a:r>
          </a:p>
          <a:p>
            <a:pPr marL="0" indent="0" algn="ctr">
              <a:buNone/>
              <a:tabLst>
                <a:tab pos="4121150" algn="l"/>
              </a:tabLst>
            </a:pPr>
            <a:r>
              <a:rPr lang="en-US" sz="2400" i="1" dirty="0" smtClean="0"/>
              <a:t>Ministry of Healing</a:t>
            </a:r>
            <a:r>
              <a:rPr lang="en-US" sz="2400" dirty="0" smtClean="0"/>
              <a:t>, p. 251</a:t>
            </a:r>
          </a:p>
          <a:p>
            <a:pPr algn="ctr">
              <a:buNone/>
            </a:pP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2438400" y="838200"/>
            <a:ext cx="6172200" cy="1143000"/>
          </a:xfrm>
        </p:spPr>
        <p:txBody>
          <a:bodyPr/>
          <a:lstStyle/>
          <a:p>
            <a:r>
              <a:rPr lang="en-US" b="1" dirty="0" smtClean="0">
                <a:solidFill>
                  <a:srgbClr val="660066"/>
                </a:solidFill>
              </a:rPr>
              <a:t>Love That Frontal Lobe!</a:t>
            </a:r>
            <a:endParaRPr lang="en-US" dirty="0">
              <a:solidFill>
                <a:srgbClr val="660066"/>
              </a:solidFill>
            </a:endParaRPr>
          </a:p>
        </p:txBody>
      </p:sp>
      <p:sp>
        <p:nvSpPr>
          <p:cNvPr id="3" name="Content Placeholder 2"/>
          <p:cNvSpPr>
            <a:spLocks noGrp="1"/>
          </p:cNvSpPr>
          <p:nvPr>
            <p:ph idx="1"/>
          </p:nvPr>
        </p:nvSpPr>
        <p:spPr>
          <a:xfrm>
            <a:off x="609600" y="2286000"/>
            <a:ext cx="8229600" cy="1371600"/>
          </a:xfrm>
        </p:spPr>
        <p:txBody>
          <a:bodyPr/>
          <a:lstStyle/>
          <a:p>
            <a:pPr algn="ctr">
              <a:buNone/>
            </a:pPr>
            <a:r>
              <a:rPr lang="en-US" dirty="0" smtClean="0"/>
              <a:t>The first step in depression recovery is to do all we can to make sure our brains are healthy.</a:t>
            </a:r>
            <a:endParaRPr lang="en-US" dirty="0"/>
          </a:p>
        </p:txBody>
      </p:sp>
      <p:pic>
        <p:nvPicPr>
          <p:cNvPr id="5" name="Picture 4"/>
          <p:cNvPicPr>
            <a:picLocks noChangeAspect="1"/>
          </p:cNvPicPr>
          <p:nvPr/>
        </p:nvPicPr>
        <p:blipFill>
          <a:blip r:embed="rId4" cstate="print"/>
          <a:stretch>
            <a:fillRect/>
          </a:stretch>
        </p:blipFill>
        <p:spPr>
          <a:xfrm>
            <a:off x="2743200" y="3683000"/>
            <a:ext cx="3568700" cy="3175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1981200" y="762000"/>
            <a:ext cx="7543800" cy="1143000"/>
          </a:xfrm>
        </p:spPr>
        <p:txBody>
          <a:bodyPr/>
          <a:lstStyle/>
          <a:p>
            <a:r>
              <a:rPr lang="en-US" b="1" dirty="0" smtClean="0">
                <a:solidFill>
                  <a:srgbClr val="660066"/>
                </a:solidFill>
              </a:rPr>
              <a:t>Love That Frontal Lobe!</a:t>
            </a:r>
            <a:endParaRPr lang="en-US" dirty="0">
              <a:solidFill>
                <a:srgbClr val="660066"/>
              </a:solidFill>
            </a:endParaRPr>
          </a:p>
        </p:txBody>
      </p:sp>
      <p:sp>
        <p:nvSpPr>
          <p:cNvPr id="3" name="Content Placeholder 2"/>
          <p:cNvSpPr>
            <a:spLocks noGrp="1"/>
          </p:cNvSpPr>
          <p:nvPr>
            <p:ph idx="1"/>
          </p:nvPr>
        </p:nvSpPr>
        <p:spPr>
          <a:xfrm>
            <a:off x="304800" y="3017837"/>
            <a:ext cx="4495800" cy="3763963"/>
          </a:xfrm>
        </p:spPr>
        <p:txBody>
          <a:bodyPr/>
          <a:lstStyle/>
          <a:p>
            <a:pPr marL="0" indent="0" algn="ctr">
              <a:buNone/>
            </a:pPr>
            <a:r>
              <a:rPr lang="en-US" dirty="0" smtClean="0"/>
              <a:t>The very essence of who we are, the soul, the character, resides in our brain’s Frontal Lobe.</a:t>
            </a:r>
            <a:endParaRPr lang="en-US" dirty="0"/>
          </a:p>
        </p:txBody>
      </p:sp>
      <p:pic>
        <p:nvPicPr>
          <p:cNvPr id="5" name="Picture 4"/>
          <p:cNvPicPr>
            <a:picLocks noChangeAspect="1"/>
          </p:cNvPicPr>
          <p:nvPr/>
        </p:nvPicPr>
        <p:blipFill>
          <a:blip r:embed="rId4" cstate="print"/>
          <a:stretch>
            <a:fillRect/>
          </a:stretch>
        </p:blipFill>
        <p:spPr>
          <a:xfrm>
            <a:off x="5029200" y="2667000"/>
            <a:ext cx="4267200" cy="4267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2743200" y="762000"/>
            <a:ext cx="5943600" cy="1143000"/>
          </a:xfrm>
        </p:spPr>
        <p:txBody>
          <a:bodyPr/>
          <a:lstStyle/>
          <a:p>
            <a:r>
              <a:rPr lang="en-US" b="1" dirty="0" smtClean="0">
                <a:solidFill>
                  <a:srgbClr val="660066"/>
                </a:solidFill>
              </a:rPr>
              <a:t>Love That Frontal Lobe!</a:t>
            </a:r>
            <a:endParaRPr lang="en-US" dirty="0">
              <a:solidFill>
                <a:srgbClr val="660066"/>
              </a:solidFill>
            </a:endParaRPr>
          </a:p>
        </p:txBody>
      </p:sp>
      <p:pic>
        <p:nvPicPr>
          <p:cNvPr id="5" name="Picture 4"/>
          <p:cNvPicPr>
            <a:picLocks noChangeAspect="1"/>
          </p:cNvPicPr>
          <p:nvPr/>
        </p:nvPicPr>
        <p:blipFill>
          <a:blip r:embed="rId4" cstate="print"/>
          <a:stretch>
            <a:fillRect/>
          </a:stretch>
        </p:blipFill>
        <p:spPr>
          <a:xfrm rot="16200000">
            <a:off x="5379858" y="2941458"/>
            <a:ext cx="4813300" cy="3019783"/>
          </a:xfrm>
          <a:prstGeom prst="rect">
            <a:avLst/>
          </a:prstGeom>
          <a:ln>
            <a:noFill/>
          </a:ln>
          <a:effectLst>
            <a:softEdge rad="112500"/>
          </a:effectLst>
        </p:spPr>
      </p:pic>
      <p:sp>
        <p:nvSpPr>
          <p:cNvPr id="3" name="Content Placeholder 2"/>
          <p:cNvSpPr>
            <a:spLocks noGrp="1"/>
          </p:cNvSpPr>
          <p:nvPr>
            <p:ph idx="1"/>
          </p:nvPr>
        </p:nvSpPr>
        <p:spPr>
          <a:xfrm>
            <a:off x="152400" y="2133600"/>
            <a:ext cx="6934200" cy="3687763"/>
          </a:xfrm>
        </p:spPr>
        <p:txBody>
          <a:bodyPr/>
          <a:lstStyle/>
          <a:p>
            <a:pPr>
              <a:buNone/>
            </a:pPr>
            <a:r>
              <a:rPr lang="en-US" b="1" dirty="0" smtClean="0">
                <a:solidFill>
                  <a:srgbClr val="008000"/>
                </a:solidFill>
              </a:rPr>
              <a:t>Frontal lobe damagers:</a:t>
            </a:r>
            <a:endParaRPr lang="en-US" dirty="0" smtClean="0">
              <a:solidFill>
                <a:srgbClr val="008000"/>
              </a:solidFill>
            </a:endParaRPr>
          </a:p>
          <a:p>
            <a:pPr marL="569913" lvl="0" indent="-225425"/>
            <a:r>
              <a:rPr lang="en-US" sz="2800" dirty="0" smtClean="0"/>
              <a:t>Alcohol</a:t>
            </a:r>
          </a:p>
          <a:p>
            <a:pPr marL="569913" lvl="0" indent="-225425"/>
            <a:r>
              <a:rPr lang="en-US" sz="2800" dirty="0" smtClean="0"/>
              <a:t>Illicit drugs</a:t>
            </a:r>
          </a:p>
          <a:p>
            <a:pPr marL="569913" lvl="0" indent="-225425"/>
            <a:r>
              <a:rPr lang="en-US" sz="2800" dirty="0" smtClean="0"/>
              <a:t>Nicotine and caffeine</a:t>
            </a:r>
          </a:p>
          <a:p>
            <a:pPr marL="569913" lvl="0" indent="-225425"/>
            <a:r>
              <a:rPr lang="en-US" sz="2800" dirty="0" smtClean="0"/>
              <a:t>Inappropriate use of prescription drugs</a:t>
            </a:r>
          </a:p>
          <a:p>
            <a:pPr marL="569913" lvl="0" indent="-225425"/>
            <a:r>
              <a:rPr lang="en-US" sz="2800" dirty="0" smtClean="0"/>
              <a:t>Overuse of media such as TV and </a:t>
            </a:r>
            <a:r>
              <a:rPr lang="en-US" sz="2800" dirty="0" smtClean="0"/>
              <a:t>Internet</a:t>
            </a:r>
            <a:endParaRPr lang="en-US" sz="2800" dirty="0" smtClean="0"/>
          </a:p>
          <a:p>
            <a:pPr marL="569913" lvl="0" indent="-225425"/>
            <a:r>
              <a:rPr lang="en-US" sz="2800" dirty="0" smtClean="0"/>
              <a:t>Poor nutrition</a:t>
            </a:r>
          </a:p>
          <a:p>
            <a:pPr marL="569913" lvl="0" indent="-225425"/>
            <a:r>
              <a:rPr lang="en-US" sz="2800" dirty="0" smtClean="0"/>
              <a:t>Sedentary lifestyle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HT_PP_Dentro_A_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2438400" y="762000"/>
            <a:ext cx="6553200" cy="1143000"/>
          </a:xfrm>
        </p:spPr>
        <p:txBody>
          <a:bodyPr/>
          <a:lstStyle/>
          <a:p>
            <a:r>
              <a:rPr lang="en-US" b="1" dirty="0" smtClean="0">
                <a:solidFill>
                  <a:srgbClr val="660066"/>
                </a:solidFill>
              </a:rPr>
              <a:t>Mood and Brain Chemicals</a:t>
            </a:r>
            <a:endParaRPr lang="en-US" b="1" dirty="0">
              <a:solidFill>
                <a:srgbClr val="660066"/>
              </a:solidFill>
            </a:endParaRPr>
          </a:p>
        </p:txBody>
      </p:sp>
      <p:pic>
        <p:nvPicPr>
          <p:cNvPr id="5" name="Picture 4"/>
          <p:cNvPicPr>
            <a:picLocks noChangeAspect="1"/>
          </p:cNvPicPr>
          <p:nvPr/>
        </p:nvPicPr>
        <p:blipFill>
          <a:blip r:embed="rId4" cstate="print"/>
          <a:stretch>
            <a:fillRect/>
          </a:stretch>
        </p:blipFill>
        <p:spPr>
          <a:xfrm>
            <a:off x="4800600" y="3806190"/>
            <a:ext cx="4572000" cy="3051810"/>
          </a:xfrm>
          <a:prstGeom prst="rect">
            <a:avLst/>
          </a:prstGeom>
          <a:ln>
            <a:noFill/>
          </a:ln>
          <a:effectLst>
            <a:softEdge rad="112500"/>
          </a:effectLst>
        </p:spPr>
      </p:pic>
      <p:sp>
        <p:nvSpPr>
          <p:cNvPr id="4" name="Rectangle 3"/>
          <p:cNvSpPr/>
          <p:nvPr/>
        </p:nvSpPr>
        <p:spPr>
          <a:xfrm>
            <a:off x="381000" y="2151995"/>
            <a:ext cx="4800600" cy="4401205"/>
          </a:xfrm>
          <a:prstGeom prst="rect">
            <a:avLst/>
          </a:prstGeom>
        </p:spPr>
        <p:txBody>
          <a:bodyPr wrap="square">
            <a:spAutoFit/>
          </a:bodyPr>
          <a:lstStyle/>
          <a:p>
            <a:r>
              <a:rPr lang="en-US" sz="2800" dirty="0">
                <a:latin typeface="+mj-lt"/>
              </a:rPr>
              <a:t>A good mood depends upon brain chemicals called </a:t>
            </a:r>
            <a:r>
              <a:rPr lang="en-US" sz="2800" b="1" dirty="0">
                <a:solidFill>
                  <a:srgbClr val="660066"/>
                </a:solidFill>
                <a:latin typeface="+mj-lt"/>
              </a:rPr>
              <a:t>“neurotransmitters</a:t>
            </a:r>
            <a:r>
              <a:rPr lang="en-US" sz="2800" dirty="0">
                <a:latin typeface="+mj-lt"/>
              </a:rPr>
              <a:t>.” One of the most important mood-elevating neurotransmitters is serotonin. Some people have naturally low levels of serotonin. Women overall have less serotonin than men. </a:t>
            </a:r>
          </a:p>
          <a:p>
            <a:r>
              <a:rPr lang="en-US" sz="2800" dirty="0">
                <a:latin typeface="+mj-lt"/>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2133600" y="457200"/>
            <a:ext cx="6858000" cy="1143000"/>
          </a:xfrm>
        </p:spPr>
        <p:txBody>
          <a:bodyPr/>
          <a:lstStyle/>
          <a:p>
            <a:r>
              <a:rPr lang="en-US" b="1" dirty="0" smtClean="0">
                <a:solidFill>
                  <a:srgbClr val="660066"/>
                </a:solidFill>
              </a:rPr>
              <a:t>The Thought-Feeling Connection</a:t>
            </a:r>
            <a:endParaRPr lang="en-US" dirty="0" smtClean="0">
              <a:solidFill>
                <a:srgbClr val="660066"/>
              </a:solidFill>
            </a:endParaRPr>
          </a:p>
        </p:txBody>
      </p:sp>
      <p:sp>
        <p:nvSpPr>
          <p:cNvPr id="3" name="Content Placeholder 2"/>
          <p:cNvSpPr>
            <a:spLocks noGrp="1"/>
          </p:cNvSpPr>
          <p:nvPr>
            <p:ph idx="1"/>
          </p:nvPr>
        </p:nvSpPr>
        <p:spPr>
          <a:xfrm>
            <a:off x="914400" y="2789237"/>
            <a:ext cx="2971800" cy="2392363"/>
          </a:xfrm>
        </p:spPr>
        <p:txBody>
          <a:bodyPr/>
          <a:lstStyle/>
          <a:p>
            <a:pPr marL="0" indent="0" algn="ctr">
              <a:buNone/>
            </a:pPr>
            <a:r>
              <a:rPr lang="en-US" dirty="0" smtClean="0"/>
              <a:t>Thoughts and feelings </a:t>
            </a:r>
            <a:r>
              <a:rPr lang="en-US" dirty="0" smtClean="0"/>
              <a:t>resemble </a:t>
            </a:r>
            <a:r>
              <a:rPr lang="en-US" dirty="0" smtClean="0"/>
              <a:t>a boy walking a dog.</a:t>
            </a:r>
            <a:endParaRPr lang="en-US" dirty="0"/>
          </a:p>
        </p:txBody>
      </p:sp>
      <p:pic>
        <p:nvPicPr>
          <p:cNvPr id="6" name="Picture 5"/>
          <p:cNvPicPr>
            <a:picLocks noChangeAspect="1"/>
          </p:cNvPicPr>
          <p:nvPr/>
        </p:nvPicPr>
        <p:blipFill>
          <a:blip r:embed="rId4" cstate="print"/>
          <a:stretch>
            <a:fillRect/>
          </a:stretch>
        </p:blipFill>
        <p:spPr>
          <a:xfrm>
            <a:off x="4724400" y="2362200"/>
            <a:ext cx="4254500" cy="36195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2514600" y="533400"/>
            <a:ext cx="6172200" cy="1143000"/>
          </a:xfrm>
        </p:spPr>
        <p:txBody>
          <a:bodyPr/>
          <a:lstStyle/>
          <a:p>
            <a:r>
              <a:rPr lang="en-US" b="1" dirty="0" smtClean="0">
                <a:solidFill>
                  <a:srgbClr val="660066"/>
                </a:solidFill>
              </a:rPr>
              <a:t>The Thought-Feeling Connection</a:t>
            </a:r>
            <a:endParaRPr lang="en-US" dirty="0">
              <a:solidFill>
                <a:srgbClr val="660066"/>
              </a:solidFill>
            </a:endParaRPr>
          </a:p>
        </p:txBody>
      </p:sp>
      <p:sp>
        <p:nvSpPr>
          <p:cNvPr id="3" name="Content Placeholder 2"/>
          <p:cNvSpPr>
            <a:spLocks noGrp="1"/>
          </p:cNvSpPr>
          <p:nvPr>
            <p:ph idx="1"/>
          </p:nvPr>
        </p:nvSpPr>
        <p:spPr>
          <a:xfrm>
            <a:off x="609600" y="2408237"/>
            <a:ext cx="8229600" cy="3459163"/>
          </a:xfrm>
        </p:spPr>
        <p:txBody>
          <a:bodyPr/>
          <a:lstStyle/>
          <a:p>
            <a:pPr marL="0" indent="0" algn="ctr">
              <a:buNone/>
            </a:pPr>
            <a:r>
              <a:rPr lang="en-US" sz="3600" dirty="0" smtClean="0"/>
              <a:t>Likewise, our worship of God, if grounded in truth, actually frees us emotionally. </a:t>
            </a:r>
          </a:p>
          <a:p>
            <a:pPr marL="0" indent="0" algn="ctr">
              <a:buNone/>
            </a:pPr>
            <a:endParaRPr lang="en-US" sz="3600" dirty="0" smtClean="0"/>
          </a:p>
          <a:p>
            <a:pPr marL="0" indent="0" algn="ctr">
              <a:buNone/>
              <a:tabLst>
                <a:tab pos="4121150" algn="l"/>
              </a:tabLst>
            </a:pPr>
            <a:r>
              <a:rPr lang="en-US" sz="3600" dirty="0" smtClean="0"/>
              <a:t>“God is Spirit. Those who worship Him must worship in spirit and truth”</a:t>
            </a:r>
          </a:p>
          <a:p>
            <a:pPr marL="0" indent="0" algn="ctr">
              <a:buNone/>
              <a:tabLst>
                <a:tab pos="4121150" algn="l"/>
              </a:tabLst>
            </a:pPr>
            <a:r>
              <a:rPr lang="en-US" sz="3600" dirty="0" smtClean="0"/>
              <a:t>John 4:24</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2590800" y="533400"/>
            <a:ext cx="6629400" cy="1143000"/>
          </a:xfrm>
        </p:spPr>
        <p:txBody>
          <a:bodyPr/>
          <a:lstStyle/>
          <a:p>
            <a:r>
              <a:rPr lang="en-US" b="1" dirty="0" smtClean="0">
                <a:solidFill>
                  <a:srgbClr val="660066"/>
                </a:solidFill>
              </a:rPr>
              <a:t>Negative Thoughts and Misbeliefs</a:t>
            </a:r>
            <a:endParaRPr lang="en-US" b="1" dirty="0">
              <a:solidFill>
                <a:srgbClr val="660066"/>
              </a:solidFill>
            </a:endParaRPr>
          </a:p>
        </p:txBody>
      </p:sp>
      <p:sp>
        <p:nvSpPr>
          <p:cNvPr id="3" name="Content Placeholder 2"/>
          <p:cNvSpPr>
            <a:spLocks noGrp="1"/>
          </p:cNvSpPr>
          <p:nvPr>
            <p:ph idx="1"/>
          </p:nvPr>
        </p:nvSpPr>
        <p:spPr>
          <a:xfrm>
            <a:off x="533400" y="2484437"/>
            <a:ext cx="8229600" cy="3611563"/>
          </a:xfrm>
        </p:spPr>
        <p:txBody>
          <a:bodyPr/>
          <a:lstStyle/>
          <a:p>
            <a:pPr marL="0" indent="0" algn="ctr">
              <a:buNone/>
              <a:tabLst>
                <a:tab pos="4121150" algn="l"/>
              </a:tabLst>
            </a:pPr>
            <a:r>
              <a:rPr lang="en-US" dirty="0" smtClean="0"/>
              <a:t> “For the weapons of our warfare are not carnal, but mighty through God through the pulling down of strongholds, casting down imaginations and every high thing that exalts itself against the knowledge of God, bringing every thought into captivity to the obedience of Christ”</a:t>
            </a:r>
          </a:p>
          <a:p>
            <a:pPr marL="0" indent="0" algn="ctr">
              <a:buNone/>
              <a:tabLst>
                <a:tab pos="4121150" algn="l"/>
              </a:tabLst>
            </a:pPr>
            <a:r>
              <a:rPr lang="en-US" dirty="0" smtClean="0"/>
              <a:t>2 Corinthians 10:4-5</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95973"/>
            <a:ext cx="9144000" cy="6953973"/>
          </a:xfrm>
          <a:prstGeom prst="rect">
            <a:avLst/>
          </a:prstGeom>
        </p:spPr>
      </p:pic>
      <p:sp>
        <p:nvSpPr>
          <p:cNvPr id="2" name="Title 1"/>
          <p:cNvSpPr>
            <a:spLocks noGrp="1"/>
          </p:cNvSpPr>
          <p:nvPr>
            <p:ph type="title"/>
          </p:nvPr>
        </p:nvSpPr>
        <p:spPr>
          <a:xfrm>
            <a:off x="533400" y="685800"/>
            <a:ext cx="8229600" cy="1143000"/>
          </a:xfrm>
        </p:spPr>
        <p:txBody>
          <a:bodyPr/>
          <a:lstStyle/>
          <a:p>
            <a:r>
              <a:rPr lang="en-US" b="1" dirty="0" smtClean="0">
                <a:solidFill>
                  <a:srgbClr val="660066"/>
                </a:solidFill>
              </a:rPr>
              <a:t>Find, Argue and Replace (F.A.R.)</a:t>
            </a:r>
            <a:endParaRPr lang="en-US" dirty="0" smtClean="0">
              <a:solidFill>
                <a:srgbClr val="660066"/>
              </a:solidFill>
            </a:endParaRPr>
          </a:p>
        </p:txBody>
      </p:sp>
      <p:pic>
        <p:nvPicPr>
          <p:cNvPr id="3" name="Picture 2"/>
          <p:cNvPicPr>
            <a:picLocks noChangeAspect="1"/>
          </p:cNvPicPr>
          <p:nvPr/>
        </p:nvPicPr>
        <p:blipFill>
          <a:blip r:embed="rId4" cstate="print"/>
          <a:stretch>
            <a:fillRect/>
          </a:stretch>
        </p:blipFill>
        <p:spPr>
          <a:xfrm>
            <a:off x="4800600" y="3995944"/>
            <a:ext cx="4313382" cy="2862056"/>
          </a:xfrm>
          <a:prstGeom prst="rect">
            <a:avLst/>
          </a:prstGeom>
        </p:spPr>
      </p:pic>
      <p:sp>
        <p:nvSpPr>
          <p:cNvPr id="4" name="Content Placeholder 3"/>
          <p:cNvSpPr>
            <a:spLocks noGrp="1"/>
          </p:cNvSpPr>
          <p:nvPr>
            <p:ph idx="1"/>
          </p:nvPr>
        </p:nvSpPr>
        <p:spPr>
          <a:xfrm>
            <a:off x="228600" y="2362200"/>
            <a:ext cx="7086600" cy="3687763"/>
          </a:xfrm>
        </p:spPr>
        <p:txBody>
          <a:bodyPr/>
          <a:lstStyle/>
          <a:p>
            <a:pPr marL="682625" indent="-457200"/>
            <a:r>
              <a:rPr lang="en-US" b="1" dirty="0">
                <a:solidFill>
                  <a:srgbClr val="008000"/>
                </a:solidFill>
              </a:rPr>
              <a:t>Find:</a:t>
            </a:r>
            <a:r>
              <a:rPr lang="en-US" dirty="0"/>
              <a:t> Identify the negative event. Identify associated feelings. </a:t>
            </a:r>
            <a:endParaRPr lang="en-US" dirty="0" smtClean="0"/>
          </a:p>
          <a:p>
            <a:pPr marL="682625" indent="-457200"/>
            <a:r>
              <a:rPr lang="en-US" b="1" dirty="0" smtClean="0">
                <a:solidFill>
                  <a:srgbClr val="008000"/>
                </a:solidFill>
              </a:rPr>
              <a:t>Argue</a:t>
            </a:r>
            <a:r>
              <a:rPr lang="en-US" b="1" dirty="0">
                <a:solidFill>
                  <a:srgbClr val="008000"/>
                </a:solidFill>
              </a:rPr>
              <a:t>:</a:t>
            </a:r>
            <a:r>
              <a:rPr lang="en-US" dirty="0">
                <a:solidFill>
                  <a:srgbClr val="008000"/>
                </a:solidFill>
              </a:rPr>
              <a:t> </a:t>
            </a:r>
            <a:r>
              <a:rPr lang="en-US" dirty="0"/>
              <a:t>Ask yourself, “What’s wrong with that thought</a:t>
            </a:r>
            <a:r>
              <a:rPr lang="en-US" dirty="0" smtClean="0"/>
              <a:t>?</a:t>
            </a:r>
          </a:p>
          <a:p>
            <a:pPr marL="682625" indent="-457200"/>
            <a:r>
              <a:rPr lang="en-US" b="1" dirty="0" smtClean="0">
                <a:solidFill>
                  <a:srgbClr val="008000"/>
                </a:solidFill>
              </a:rPr>
              <a:t>Replace</a:t>
            </a:r>
            <a:r>
              <a:rPr lang="en-US" b="1" dirty="0">
                <a:solidFill>
                  <a:srgbClr val="008000"/>
                </a:solidFill>
              </a:rPr>
              <a:t>:</a:t>
            </a:r>
            <a:r>
              <a:rPr lang="en-US" dirty="0"/>
              <a:t> Tell </a:t>
            </a:r>
            <a:r>
              <a:rPr lang="en-US" dirty="0" smtClean="0"/>
              <a:t>yourself</a:t>
            </a:r>
          </a:p>
          <a:p>
            <a:pPr marL="225425" indent="0">
              <a:buNone/>
            </a:pPr>
            <a:r>
              <a:rPr lang="en-US" dirty="0"/>
              <a:t> </a:t>
            </a:r>
            <a:r>
              <a:rPr lang="en-US" dirty="0" smtClean="0"/>
              <a:t>    </a:t>
            </a:r>
            <a:r>
              <a:rPr lang="en-US" dirty="0"/>
              <a:t>the truth about the situation.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95973"/>
            <a:ext cx="9144000" cy="6953973"/>
          </a:xfrm>
          <a:prstGeom prst="rect">
            <a:avLst/>
          </a:prstGeom>
        </p:spPr>
      </p:pic>
      <p:sp>
        <p:nvSpPr>
          <p:cNvPr id="2" name="Title 1"/>
          <p:cNvSpPr>
            <a:spLocks noGrp="1"/>
          </p:cNvSpPr>
          <p:nvPr>
            <p:ph type="title"/>
          </p:nvPr>
        </p:nvSpPr>
        <p:spPr>
          <a:xfrm>
            <a:off x="457200" y="685800"/>
            <a:ext cx="8229600" cy="1143000"/>
          </a:xfrm>
        </p:spPr>
        <p:txBody>
          <a:bodyPr/>
          <a:lstStyle/>
          <a:p>
            <a:r>
              <a:rPr lang="en-US" b="1" dirty="0" smtClean="0">
                <a:solidFill>
                  <a:srgbClr val="660066"/>
                </a:solidFill>
              </a:rPr>
              <a:t>Find, Argue and Replace</a:t>
            </a:r>
            <a:endParaRPr lang="en-US" dirty="0" smtClean="0">
              <a:solidFill>
                <a:srgbClr val="660066"/>
              </a:solidFill>
            </a:endParaRPr>
          </a:p>
        </p:txBody>
      </p:sp>
      <p:sp>
        <p:nvSpPr>
          <p:cNvPr id="3" name="Content Placeholder 2"/>
          <p:cNvSpPr>
            <a:spLocks noGrp="1"/>
          </p:cNvSpPr>
          <p:nvPr>
            <p:ph idx="1"/>
          </p:nvPr>
        </p:nvSpPr>
        <p:spPr>
          <a:xfrm>
            <a:off x="914400" y="2209800"/>
            <a:ext cx="7086600" cy="4191000"/>
          </a:xfrm>
        </p:spPr>
        <p:txBody>
          <a:bodyPr/>
          <a:lstStyle/>
          <a:p>
            <a:pPr marL="238125" indent="-238125"/>
            <a:r>
              <a:rPr lang="en-US" sz="3600" b="1" dirty="0" smtClean="0">
                <a:solidFill>
                  <a:srgbClr val="008000"/>
                </a:solidFill>
              </a:rPr>
              <a:t>Find:</a:t>
            </a:r>
          </a:p>
          <a:p>
            <a:pPr marL="688975" indent="-238125">
              <a:buNone/>
            </a:pPr>
            <a:r>
              <a:rPr lang="en-US" dirty="0" smtClean="0"/>
              <a:t>The first step is to find misbeliefs. </a:t>
            </a:r>
          </a:p>
        </p:txBody>
      </p:sp>
      <p:pic>
        <p:nvPicPr>
          <p:cNvPr id="5" name="Picture 4"/>
          <p:cNvPicPr>
            <a:picLocks noChangeAspect="1"/>
          </p:cNvPicPr>
          <p:nvPr/>
        </p:nvPicPr>
        <p:blipFill>
          <a:blip r:embed="rId4" cstate="print"/>
          <a:stretch>
            <a:fillRect/>
          </a:stretch>
        </p:blipFill>
        <p:spPr>
          <a:xfrm>
            <a:off x="5867400" y="3581400"/>
            <a:ext cx="3276600" cy="3276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HT_PP_04[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8023" y="0"/>
            <a:ext cx="9507119" cy="6858000"/>
          </a:xfrm>
          <a:prstGeom prst="rect">
            <a:avLst/>
          </a:prstGeom>
        </p:spPr>
      </p:pic>
      <p:sp>
        <p:nvSpPr>
          <p:cNvPr id="2050" name="Title 1"/>
          <p:cNvSpPr>
            <a:spLocks noGrp="1"/>
          </p:cNvSpPr>
          <p:nvPr>
            <p:ph type="ctrTitle"/>
          </p:nvPr>
        </p:nvSpPr>
        <p:spPr>
          <a:xfrm>
            <a:off x="914400" y="3581400"/>
            <a:ext cx="7772400" cy="1470025"/>
          </a:xfrm>
          <a:effectLst>
            <a:outerShdw blurRad="50800" dist="38100" algn="l" rotWithShape="0">
              <a:prstClr val="black">
                <a:alpha val="40000"/>
              </a:prstClr>
            </a:outerShdw>
          </a:effectLst>
        </p:spPr>
        <p:txBody>
          <a:bodyPr/>
          <a:lstStyle/>
          <a:p>
            <a:r>
              <a:rPr lang="en-US" dirty="0" smtClean="0">
                <a:solidFill>
                  <a:schemeClr val="bg1"/>
                </a:solidFill>
                <a:latin typeface="Book Antiqua"/>
                <a:cs typeface="Book Antiqua"/>
              </a:rPr>
              <a:t>Hope Beyond Depression</a:t>
            </a:r>
          </a:p>
        </p:txBody>
      </p:sp>
      <p:sp>
        <p:nvSpPr>
          <p:cNvPr id="3" name="Title 1"/>
          <p:cNvSpPr txBox="1">
            <a:spLocks/>
          </p:cNvSpPr>
          <p:nvPr/>
        </p:nvSpPr>
        <p:spPr bwMode="auto">
          <a:xfrm>
            <a:off x="2514600" y="4724400"/>
            <a:ext cx="42672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kumimoji="0" lang="en-US" sz="1600" b="0" i="0" u="none" strike="noStrike" kern="1200" cap="none" spc="0" normalizeH="0" baseline="0" noProof="0" dirty="0" smtClean="0">
                <a:ln>
                  <a:noFill/>
                </a:ln>
                <a:solidFill>
                  <a:schemeClr val="tx1"/>
                </a:solidFill>
                <a:effectLst/>
                <a:uLnTx/>
                <a:uFillTx/>
                <a:latin typeface="Book Antiqua"/>
                <a:ea typeface="+mj-ea"/>
                <a:cs typeface="Book Antiqua"/>
              </a:rPr>
              <a:t>Written by</a:t>
            </a:r>
            <a:r>
              <a:rPr kumimoji="0" lang="en-US" sz="1600" b="0" i="0" u="none" strike="noStrike" kern="1200" cap="none" spc="0" normalizeH="0" noProof="0" dirty="0" smtClean="0">
                <a:ln>
                  <a:noFill/>
                </a:ln>
                <a:solidFill>
                  <a:schemeClr val="tx1"/>
                </a:solidFill>
                <a:effectLst/>
                <a:uLnTx/>
                <a:uFillTx/>
                <a:latin typeface="Book Antiqua"/>
                <a:ea typeface="+mj-ea"/>
                <a:cs typeface="Book Antiqua"/>
              </a:rPr>
              <a:t> </a:t>
            </a:r>
          </a:p>
          <a:p>
            <a:pPr algn="ctr"/>
            <a:r>
              <a:rPr kumimoji="0" lang="en-US" sz="1600" b="0" i="0" u="none" strike="noStrike" kern="1200" cap="none" spc="0" normalizeH="0" noProof="0" dirty="0" smtClean="0">
                <a:ln>
                  <a:noFill/>
                </a:ln>
                <a:solidFill>
                  <a:schemeClr val="tx1"/>
                </a:solidFill>
                <a:effectLst/>
                <a:uLnTx/>
                <a:uFillTx/>
                <a:latin typeface="Book Antiqua"/>
                <a:ea typeface="+mj-ea"/>
                <a:cs typeface="Book Antiqua"/>
              </a:rPr>
              <a:t>Jennifer Jill Schwirzer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95973"/>
            <a:ext cx="9144000" cy="6953973"/>
          </a:xfrm>
          <a:prstGeom prst="rect">
            <a:avLst/>
          </a:prstGeom>
        </p:spPr>
      </p:pic>
      <p:sp>
        <p:nvSpPr>
          <p:cNvPr id="2" name="Title 1"/>
          <p:cNvSpPr>
            <a:spLocks noGrp="1"/>
          </p:cNvSpPr>
          <p:nvPr>
            <p:ph type="title"/>
          </p:nvPr>
        </p:nvSpPr>
        <p:spPr>
          <a:xfrm>
            <a:off x="457200" y="685800"/>
            <a:ext cx="8229600" cy="1143000"/>
          </a:xfrm>
        </p:spPr>
        <p:txBody>
          <a:bodyPr/>
          <a:lstStyle/>
          <a:p>
            <a:r>
              <a:rPr lang="en-US" b="1" dirty="0" smtClean="0">
                <a:solidFill>
                  <a:srgbClr val="660066"/>
                </a:solidFill>
              </a:rPr>
              <a:t>Find, Argue and Replace</a:t>
            </a:r>
            <a:endParaRPr lang="en-US" dirty="0" smtClean="0">
              <a:solidFill>
                <a:srgbClr val="660066"/>
              </a:solidFill>
            </a:endParaRPr>
          </a:p>
        </p:txBody>
      </p:sp>
      <p:sp>
        <p:nvSpPr>
          <p:cNvPr id="3" name="Content Placeholder 2"/>
          <p:cNvSpPr>
            <a:spLocks noGrp="1"/>
          </p:cNvSpPr>
          <p:nvPr>
            <p:ph idx="1"/>
          </p:nvPr>
        </p:nvSpPr>
        <p:spPr>
          <a:xfrm>
            <a:off x="457200" y="2286000"/>
            <a:ext cx="5029200" cy="4191000"/>
          </a:xfrm>
        </p:spPr>
        <p:txBody>
          <a:bodyPr/>
          <a:lstStyle/>
          <a:p>
            <a:pPr marL="238125" indent="-238125"/>
            <a:r>
              <a:rPr lang="en-US" sz="3600" b="1" dirty="0" smtClean="0">
                <a:solidFill>
                  <a:srgbClr val="008000"/>
                </a:solidFill>
              </a:rPr>
              <a:t>Find:</a:t>
            </a:r>
            <a:r>
              <a:rPr lang="en-US" sz="3600" b="1" dirty="0" smtClean="0"/>
              <a:t> </a:t>
            </a:r>
            <a:r>
              <a:rPr lang="en-US" dirty="0" smtClean="0"/>
              <a:t>The first step is to find misbeliefs. </a:t>
            </a:r>
          </a:p>
          <a:p>
            <a:pPr marL="238125" indent="-238125"/>
            <a:r>
              <a:rPr lang="en-US" sz="3600" b="1" dirty="0" smtClean="0">
                <a:solidFill>
                  <a:srgbClr val="008000"/>
                </a:solidFill>
              </a:rPr>
              <a:t>Argue:</a:t>
            </a:r>
            <a:r>
              <a:rPr lang="en-US" b="1" dirty="0" smtClean="0"/>
              <a:t> </a:t>
            </a:r>
            <a:r>
              <a:rPr lang="en-US" dirty="0" smtClean="0"/>
              <a:t>Identify toxic thought patterns and contain them. </a:t>
            </a:r>
          </a:p>
          <a:p>
            <a:pPr marL="238125" indent="-238125">
              <a:buNone/>
            </a:pPr>
            <a:r>
              <a:rPr lang="en-US" dirty="0" smtClean="0"/>
              <a:t> </a:t>
            </a:r>
          </a:p>
          <a:p>
            <a:pPr marL="1139825" indent="-238125"/>
            <a:endParaRPr lang="en-US" dirty="0"/>
          </a:p>
        </p:txBody>
      </p:sp>
      <p:pic>
        <p:nvPicPr>
          <p:cNvPr id="5" name="Picture 4"/>
          <p:cNvPicPr>
            <a:picLocks noChangeAspect="1"/>
          </p:cNvPicPr>
          <p:nvPr/>
        </p:nvPicPr>
        <p:blipFill rotWithShape="1">
          <a:blip r:embed="rId4" cstate="print"/>
          <a:srcRect r="20707"/>
          <a:stretch/>
        </p:blipFill>
        <p:spPr>
          <a:xfrm>
            <a:off x="5281942" y="3246813"/>
            <a:ext cx="3862058" cy="36042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95973"/>
            <a:ext cx="9144000" cy="6953973"/>
          </a:xfrm>
          <a:prstGeom prst="rect">
            <a:avLst/>
          </a:prstGeom>
        </p:spPr>
      </p:pic>
      <p:sp>
        <p:nvSpPr>
          <p:cNvPr id="2" name="Title 1"/>
          <p:cNvSpPr>
            <a:spLocks noGrp="1"/>
          </p:cNvSpPr>
          <p:nvPr>
            <p:ph type="title"/>
          </p:nvPr>
        </p:nvSpPr>
        <p:spPr>
          <a:xfrm>
            <a:off x="457200" y="685800"/>
            <a:ext cx="8229600" cy="1143000"/>
          </a:xfrm>
        </p:spPr>
        <p:txBody>
          <a:bodyPr/>
          <a:lstStyle/>
          <a:p>
            <a:r>
              <a:rPr lang="en-US" b="1" dirty="0" smtClean="0">
                <a:solidFill>
                  <a:srgbClr val="660066"/>
                </a:solidFill>
              </a:rPr>
              <a:t>Find, Argue and Replace</a:t>
            </a:r>
            <a:endParaRPr lang="en-US" dirty="0" smtClean="0">
              <a:solidFill>
                <a:srgbClr val="660066"/>
              </a:solidFill>
            </a:endParaRPr>
          </a:p>
        </p:txBody>
      </p:sp>
      <p:pic>
        <p:nvPicPr>
          <p:cNvPr id="5" name="Picture 4"/>
          <p:cNvPicPr>
            <a:picLocks noChangeAspect="1"/>
          </p:cNvPicPr>
          <p:nvPr/>
        </p:nvPicPr>
        <p:blipFill rotWithShape="1">
          <a:blip r:embed="rId4" cstate="print"/>
          <a:srcRect l="13889" r="25252"/>
          <a:stretch/>
        </p:blipFill>
        <p:spPr>
          <a:xfrm>
            <a:off x="4572000" y="3255407"/>
            <a:ext cx="4572000" cy="3609520"/>
          </a:xfrm>
          <a:prstGeom prst="rect">
            <a:avLst/>
          </a:prstGeom>
        </p:spPr>
      </p:pic>
      <p:sp>
        <p:nvSpPr>
          <p:cNvPr id="3" name="Content Placeholder 2"/>
          <p:cNvSpPr>
            <a:spLocks noGrp="1"/>
          </p:cNvSpPr>
          <p:nvPr>
            <p:ph idx="1"/>
          </p:nvPr>
        </p:nvSpPr>
        <p:spPr>
          <a:xfrm>
            <a:off x="304800" y="2362200"/>
            <a:ext cx="5638800" cy="3200400"/>
          </a:xfrm>
        </p:spPr>
        <p:txBody>
          <a:bodyPr/>
          <a:lstStyle/>
          <a:p>
            <a:pPr marL="238125" indent="-238125"/>
            <a:r>
              <a:rPr lang="en-US" b="1" dirty="0" smtClean="0">
                <a:solidFill>
                  <a:srgbClr val="008000"/>
                </a:solidFill>
              </a:rPr>
              <a:t>Find:</a:t>
            </a:r>
            <a:r>
              <a:rPr lang="en-US" sz="2800" b="1" dirty="0" smtClean="0"/>
              <a:t> </a:t>
            </a:r>
            <a:r>
              <a:rPr lang="en-US" sz="2800" dirty="0" smtClean="0"/>
              <a:t>The first step is to find misbeliefs. </a:t>
            </a:r>
          </a:p>
          <a:p>
            <a:pPr marL="238125" indent="-238125"/>
            <a:r>
              <a:rPr lang="en-US" b="1" dirty="0" smtClean="0">
                <a:solidFill>
                  <a:srgbClr val="008000"/>
                </a:solidFill>
              </a:rPr>
              <a:t>Argue:</a:t>
            </a:r>
            <a:r>
              <a:rPr lang="en-US" b="1" dirty="0" smtClean="0"/>
              <a:t> </a:t>
            </a:r>
            <a:r>
              <a:rPr lang="en-US" sz="2800" dirty="0" smtClean="0"/>
              <a:t>Identify toxic thought patterns and contain them. </a:t>
            </a:r>
          </a:p>
          <a:p>
            <a:pPr marL="238125" indent="-238125"/>
            <a:r>
              <a:rPr lang="en-US" b="1" dirty="0" smtClean="0">
                <a:solidFill>
                  <a:srgbClr val="008000"/>
                </a:solidFill>
              </a:rPr>
              <a:t>Replace: </a:t>
            </a:r>
            <a:r>
              <a:rPr lang="en-US" sz="2800" dirty="0" smtClean="0"/>
              <a:t>Once the distorted thoughts are contained, we can start to replace them with truth. </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HT_PP_Dentro_B_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95973"/>
            <a:ext cx="9144000" cy="6953973"/>
          </a:xfrm>
          <a:prstGeom prst="rect">
            <a:avLst/>
          </a:prstGeom>
        </p:spPr>
      </p:pic>
      <p:sp>
        <p:nvSpPr>
          <p:cNvPr id="2" name="Title 1"/>
          <p:cNvSpPr>
            <a:spLocks noGrp="1"/>
          </p:cNvSpPr>
          <p:nvPr>
            <p:ph type="title"/>
          </p:nvPr>
        </p:nvSpPr>
        <p:spPr>
          <a:xfrm>
            <a:off x="457200" y="685800"/>
            <a:ext cx="8229600" cy="1143000"/>
          </a:xfrm>
        </p:spPr>
        <p:txBody>
          <a:bodyPr/>
          <a:lstStyle/>
          <a:p>
            <a:r>
              <a:rPr lang="en-US" b="1" dirty="0" smtClean="0">
                <a:solidFill>
                  <a:srgbClr val="660066"/>
                </a:solidFill>
              </a:rPr>
              <a:t>Discussion Questions</a:t>
            </a:r>
            <a:endParaRPr lang="en-US" dirty="0">
              <a:solidFill>
                <a:srgbClr val="660066"/>
              </a:solidFill>
            </a:endParaRPr>
          </a:p>
        </p:txBody>
      </p:sp>
      <p:pic>
        <p:nvPicPr>
          <p:cNvPr id="5" name="Picture 4"/>
          <p:cNvPicPr>
            <a:picLocks noChangeAspect="1"/>
          </p:cNvPicPr>
          <p:nvPr/>
        </p:nvPicPr>
        <p:blipFill>
          <a:blip r:embed="rId4" cstate="print"/>
          <a:stretch>
            <a:fillRect/>
          </a:stretch>
        </p:blipFill>
        <p:spPr>
          <a:xfrm>
            <a:off x="6746760" y="4800600"/>
            <a:ext cx="2371840" cy="2057400"/>
          </a:xfrm>
          <a:prstGeom prst="rect">
            <a:avLst/>
          </a:prstGeom>
          <a:ln>
            <a:noFill/>
          </a:ln>
          <a:effectLst>
            <a:softEdge rad="112500"/>
          </a:effectLst>
        </p:spPr>
      </p:pic>
      <p:sp>
        <p:nvSpPr>
          <p:cNvPr id="4" name="Rectangle 3"/>
          <p:cNvSpPr/>
          <p:nvPr/>
        </p:nvSpPr>
        <p:spPr>
          <a:xfrm>
            <a:off x="533400" y="2189470"/>
            <a:ext cx="7696200" cy="3677930"/>
          </a:xfrm>
          <a:prstGeom prst="rect">
            <a:avLst/>
          </a:prstGeom>
        </p:spPr>
        <p:txBody>
          <a:bodyPr wrap="square">
            <a:spAutoFit/>
          </a:bodyPr>
          <a:lstStyle/>
          <a:p>
            <a:pPr marL="514350" indent="-514350">
              <a:buFont typeface="Arial"/>
              <a:buChar char="•"/>
            </a:pPr>
            <a:r>
              <a:rPr lang="en-US" sz="3200" dirty="0" smtClean="0">
                <a:latin typeface="+mn-lt"/>
              </a:rPr>
              <a:t>Do </a:t>
            </a:r>
            <a:r>
              <a:rPr lang="en-US" sz="3200" dirty="0">
                <a:latin typeface="+mn-lt"/>
              </a:rPr>
              <a:t>you recognize in yourself a tendency toward irrational or distorted thinking? </a:t>
            </a:r>
            <a:endParaRPr lang="en-US" sz="3200" dirty="0" smtClean="0">
              <a:latin typeface="+mn-lt"/>
            </a:endParaRPr>
          </a:p>
          <a:p>
            <a:endParaRPr lang="en-US" sz="900" dirty="0">
              <a:latin typeface="+mn-lt"/>
            </a:endParaRPr>
          </a:p>
          <a:p>
            <a:pPr marL="514350" indent="-514350">
              <a:buFont typeface="Arial"/>
              <a:buChar char="•"/>
            </a:pPr>
            <a:r>
              <a:rPr lang="en-US" sz="3200" dirty="0" smtClean="0">
                <a:latin typeface="+mn-lt"/>
              </a:rPr>
              <a:t>The </a:t>
            </a:r>
            <a:r>
              <a:rPr lang="en-US" sz="3200" dirty="0">
                <a:latin typeface="+mn-lt"/>
              </a:rPr>
              <a:t>ability to reason often involves tracing from cause to effect. Is there a recent event in your life that could be explained by looking at the cause and effect? Explain.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95973"/>
            <a:ext cx="9144000" cy="6953973"/>
          </a:xfrm>
          <a:prstGeom prst="rect">
            <a:avLst/>
          </a:prstGeom>
        </p:spPr>
      </p:pic>
      <p:sp>
        <p:nvSpPr>
          <p:cNvPr id="3" name="Content Placeholder 2"/>
          <p:cNvSpPr>
            <a:spLocks noGrp="1"/>
          </p:cNvSpPr>
          <p:nvPr>
            <p:ph idx="1"/>
          </p:nvPr>
        </p:nvSpPr>
        <p:spPr>
          <a:xfrm>
            <a:off x="457200" y="2438400"/>
            <a:ext cx="7391400" cy="2286000"/>
          </a:xfrm>
        </p:spPr>
        <p:txBody>
          <a:bodyPr/>
          <a:lstStyle/>
          <a:p>
            <a:r>
              <a:rPr lang="en-US" dirty="0"/>
              <a:t>What traumatic experiences in your life may have caused you to develop negative thought patterns? </a:t>
            </a:r>
            <a:endParaRPr lang="en-US" dirty="0" smtClean="0"/>
          </a:p>
          <a:p>
            <a:r>
              <a:rPr lang="en-US" dirty="0" smtClean="0"/>
              <a:t>How </a:t>
            </a:r>
            <a:r>
              <a:rPr lang="en-US" dirty="0"/>
              <a:t>can you use F.A.R. to help overcome these patterns? </a:t>
            </a:r>
          </a:p>
          <a:p>
            <a:endParaRPr lang="en-US" dirty="0"/>
          </a:p>
        </p:txBody>
      </p:sp>
      <p:sp>
        <p:nvSpPr>
          <p:cNvPr id="5" name="Title 1"/>
          <p:cNvSpPr txBox="1">
            <a:spLocks/>
          </p:cNvSpPr>
          <p:nvPr/>
        </p:nvSpPr>
        <p:spPr bwMode="auto">
          <a:xfrm>
            <a:off x="457200" y="685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smtClean="0">
                <a:solidFill>
                  <a:srgbClr val="660066"/>
                </a:solidFill>
              </a:rPr>
              <a:t>Discussion Questions</a:t>
            </a:r>
            <a:endParaRPr lang="en-US" dirty="0">
              <a:solidFill>
                <a:srgbClr val="660066"/>
              </a:solidFill>
            </a:endParaRPr>
          </a:p>
        </p:txBody>
      </p:sp>
      <p:pic>
        <p:nvPicPr>
          <p:cNvPr id="6" name="Picture 5"/>
          <p:cNvPicPr>
            <a:picLocks noChangeAspect="1"/>
          </p:cNvPicPr>
          <p:nvPr/>
        </p:nvPicPr>
        <p:blipFill>
          <a:blip r:embed="rId4" cstate="print"/>
          <a:stretch>
            <a:fillRect/>
          </a:stretch>
        </p:blipFill>
        <p:spPr>
          <a:xfrm>
            <a:off x="6746760" y="4800600"/>
            <a:ext cx="2371840" cy="2057400"/>
          </a:xfrm>
          <a:prstGeom prst="rect">
            <a:avLst/>
          </a:prstGeom>
          <a:ln>
            <a:noFill/>
          </a:ln>
          <a:effectLst>
            <a:softEdge rad="112500"/>
          </a:effectLst>
        </p:spPr>
      </p:pic>
    </p:spTree>
    <p:extLst>
      <p:ext uri="{BB962C8B-B14F-4D97-AF65-F5344CB8AC3E}">
        <p14:creationId xmlns:p14="http://schemas.microsoft.com/office/powerpoint/2010/main" xmlns="" val="4025355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95973"/>
            <a:ext cx="9144000" cy="6953973"/>
          </a:xfrm>
          <a:prstGeom prst="rect">
            <a:avLst/>
          </a:prstGeom>
        </p:spPr>
      </p:pic>
      <p:sp>
        <p:nvSpPr>
          <p:cNvPr id="3" name="Content Placeholder 2"/>
          <p:cNvSpPr>
            <a:spLocks noGrp="1"/>
          </p:cNvSpPr>
          <p:nvPr>
            <p:ph idx="1"/>
          </p:nvPr>
        </p:nvSpPr>
        <p:spPr>
          <a:xfrm>
            <a:off x="762000" y="2332037"/>
            <a:ext cx="7010400" cy="3078163"/>
          </a:xfrm>
        </p:spPr>
        <p:txBody>
          <a:bodyPr/>
          <a:lstStyle/>
          <a:p>
            <a:r>
              <a:rPr lang="en-US" dirty="0"/>
              <a:t>Do you ever allow emotion to overrule your reason?</a:t>
            </a:r>
          </a:p>
          <a:p>
            <a:r>
              <a:rPr lang="en-US" dirty="0"/>
              <a:t>In what types of situation is this most likely to happen? Why do you think this is so?  </a:t>
            </a:r>
          </a:p>
          <a:p>
            <a:endParaRPr lang="en-US" dirty="0"/>
          </a:p>
        </p:txBody>
      </p:sp>
      <p:sp>
        <p:nvSpPr>
          <p:cNvPr id="5" name="Title 1"/>
          <p:cNvSpPr txBox="1">
            <a:spLocks/>
          </p:cNvSpPr>
          <p:nvPr/>
        </p:nvSpPr>
        <p:spPr bwMode="auto">
          <a:xfrm>
            <a:off x="533400" y="685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smtClean="0">
                <a:solidFill>
                  <a:srgbClr val="660066"/>
                </a:solidFill>
              </a:rPr>
              <a:t>Discussion Questions</a:t>
            </a:r>
            <a:endParaRPr lang="en-US" dirty="0">
              <a:solidFill>
                <a:srgbClr val="660066"/>
              </a:solidFill>
            </a:endParaRPr>
          </a:p>
        </p:txBody>
      </p:sp>
      <p:pic>
        <p:nvPicPr>
          <p:cNvPr id="6" name="Picture 5"/>
          <p:cNvPicPr>
            <a:picLocks noChangeAspect="1"/>
          </p:cNvPicPr>
          <p:nvPr/>
        </p:nvPicPr>
        <p:blipFill>
          <a:blip r:embed="rId4" cstate="print"/>
          <a:stretch>
            <a:fillRect/>
          </a:stretch>
        </p:blipFill>
        <p:spPr>
          <a:xfrm>
            <a:off x="6746760" y="4800600"/>
            <a:ext cx="2371840" cy="2057400"/>
          </a:xfrm>
          <a:prstGeom prst="rect">
            <a:avLst/>
          </a:prstGeom>
          <a:ln>
            <a:noFill/>
          </a:ln>
          <a:effectLst>
            <a:softEdge rad="112500"/>
          </a:effectLst>
        </p:spPr>
      </p:pic>
    </p:spTree>
    <p:extLst>
      <p:ext uri="{BB962C8B-B14F-4D97-AF65-F5344CB8AC3E}">
        <p14:creationId xmlns:p14="http://schemas.microsoft.com/office/powerpoint/2010/main" xmlns="" val="30520242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95973"/>
            <a:ext cx="9144000" cy="6953973"/>
          </a:xfrm>
          <a:prstGeom prst="rect">
            <a:avLst/>
          </a:prstGeom>
        </p:spPr>
      </p:pic>
      <p:sp>
        <p:nvSpPr>
          <p:cNvPr id="3" name="Content Placeholder 2"/>
          <p:cNvSpPr>
            <a:spLocks noGrp="1"/>
          </p:cNvSpPr>
          <p:nvPr>
            <p:ph idx="1"/>
          </p:nvPr>
        </p:nvSpPr>
        <p:spPr>
          <a:xfrm>
            <a:off x="685800" y="2057400"/>
            <a:ext cx="7391400" cy="4525963"/>
          </a:xfrm>
        </p:spPr>
        <p:txBody>
          <a:bodyPr/>
          <a:lstStyle/>
          <a:p>
            <a:pPr fontAlgn="auto">
              <a:spcBef>
                <a:spcPts val="0"/>
              </a:spcBef>
              <a:spcAft>
                <a:spcPts val="0"/>
              </a:spcAft>
              <a:defRPr/>
            </a:pPr>
            <a:r>
              <a:rPr lang="en-US" dirty="0"/>
              <a:t>From the “Distorted Thoughts” list, which thought pattern(s) are you the most likely to fall into? Explain.  </a:t>
            </a:r>
            <a:endParaRPr lang="en-US" dirty="0" smtClean="0"/>
          </a:p>
          <a:p>
            <a:pPr fontAlgn="auto">
              <a:spcBef>
                <a:spcPts val="0"/>
              </a:spcBef>
              <a:spcAft>
                <a:spcPts val="0"/>
              </a:spcAft>
              <a:defRPr/>
            </a:pPr>
            <a:r>
              <a:rPr lang="en-US" dirty="0" smtClean="0"/>
              <a:t>What </a:t>
            </a:r>
            <a:r>
              <a:rPr lang="en-US" dirty="0"/>
              <a:t>“ways of pain” has the Lord revealed to you—ways in which you make your own mood and situation worse?  </a:t>
            </a:r>
          </a:p>
          <a:p>
            <a:endParaRPr lang="en-US" dirty="0"/>
          </a:p>
          <a:p>
            <a:endParaRPr lang="en-US" dirty="0"/>
          </a:p>
        </p:txBody>
      </p:sp>
      <p:sp>
        <p:nvSpPr>
          <p:cNvPr id="5" name="Title 1"/>
          <p:cNvSpPr txBox="1">
            <a:spLocks/>
          </p:cNvSpPr>
          <p:nvPr/>
        </p:nvSpPr>
        <p:spPr bwMode="auto">
          <a:xfrm>
            <a:off x="533400" y="685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smtClean="0">
                <a:solidFill>
                  <a:srgbClr val="660066"/>
                </a:solidFill>
              </a:rPr>
              <a:t>Discussion Questions</a:t>
            </a:r>
            <a:endParaRPr lang="en-US" dirty="0">
              <a:solidFill>
                <a:srgbClr val="660066"/>
              </a:solidFill>
            </a:endParaRPr>
          </a:p>
        </p:txBody>
      </p:sp>
      <p:pic>
        <p:nvPicPr>
          <p:cNvPr id="6" name="Picture 5"/>
          <p:cNvPicPr>
            <a:picLocks noChangeAspect="1"/>
          </p:cNvPicPr>
          <p:nvPr/>
        </p:nvPicPr>
        <p:blipFill>
          <a:blip r:embed="rId4" cstate="print"/>
          <a:stretch>
            <a:fillRect/>
          </a:stretch>
        </p:blipFill>
        <p:spPr>
          <a:xfrm>
            <a:off x="6746760" y="4800600"/>
            <a:ext cx="2371840" cy="2057400"/>
          </a:xfrm>
          <a:prstGeom prst="rect">
            <a:avLst/>
          </a:prstGeom>
          <a:ln>
            <a:noFill/>
          </a:ln>
          <a:effectLst>
            <a:softEdge rad="112500"/>
          </a:effectLst>
        </p:spPr>
      </p:pic>
    </p:spTree>
    <p:extLst>
      <p:ext uri="{BB962C8B-B14F-4D97-AF65-F5344CB8AC3E}">
        <p14:creationId xmlns:p14="http://schemas.microsoft.com/office/powerpoint/2010/main" xmlns="" val="15788773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GERAL.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037" y="0"/>
            <a:ext cx="9309323" cy="6858000"/>
          </a:xfrm>
          <a:prstGeom prst="rect">
            <a:avLst/>
          </a:prstGeom>
        </p:spPr>
      </p:pic>
      <p:sp>
        <p:nvSpPr>
          <p:cNvPr id="2" name="Title 1"/>
          <p:cNvSpPr>
            <a:spLocks noGrp="1"/>
          </p:cNvSpPr>
          <p:nvPr>
            <p:ph type="title"/>
          </p:nvPr>
        </p:nvSpPr>
        <p:spPr>
          <a:xfrm>
            <a:off x="609600" y="715962"/>
            <a:ext cx="8229600" cy="1417638"/>
          </a:xfrm>
        </p:spPr>
        <p:txBody>
          <a:bodyPr/>
          <a:lstStyle/>
          <a:p>
            <a:r>
              <a:rPr lang="en-US" b="1" dirty="0" smtClean="0">
                <a:solidFill>
                  <a:srgbClr val="660066"/>
                </a:solidFill>
                <a:latin typeface="Book Antiqua"/>
                <a:cs typeface="Book Antiqua"/>
              </a:rPr>
              <a:t>Prayer</a:t>
            </a:r>
            <a:endParaRPr lang="en-US" b="1" dirty="0">
              <a:solidFill>
                <a:srgbClr val="660066"/>
              </a:solidFill>
              <a:latin typeface="Book Antiqua"/>
              <a:cs typeface="Book Antiqua"/>
            </a:endParaRPr>
          </a:p>
        </p:txBody>
      </p:sp>
      <p:sp>
        <p:nvSpPr>
          <p:cNvPr id="3" name="Content Placeholder 2"/>
          <p:cNvSpPr>
            <a:spLocks noGrp="1"/>
          </p:cNvSpPr>
          <p:nvPr>
            <p:ph idx="1"/>
          </p:nvPr>
        </p:nvSpPr>
        <p:spPr>
          <a:xfrm>
            <a:off x="533400" y="2286000"/>
            <a:ext cx="8229600" cy="2514600"/>
          </a:xfrm>
        </p:spPr>
        <p:txBody>
          <a:bodyPr/>
          <a:lstStyle/>
          <a:p>
            <a:pPr marL="0" indent="0" algn="ctr">
              <a:buNone/>
            </a:pPr>
            <a:r>
              <a:rPr lang="en-US" dirty="0">
                <a:latin typeface="Book Antiqua"/>
                <a:cs typeface="Book Antiqua"/>
              </a:rPr>
              <a:t>“‘Nevertheless, I will bring health and healing to it; I will heal my people and will let them enjoy abundant peace and security</a:t>
            </a:r>
            <a:r>
              <a:rPr lang="en-US" dirty="0" smtClean="0">
                <a:latin typeface="Book Antiqua"/>
                <a:cs typeface="Book Antiqua"/>
              </a:rPr>
              <a:t>.</a:t>
            </a:r>
          </a:p>
          <a:p>
            <a:pPr marL="0" indent="0" algn="ctr">
              <a:buNone/>
            </a:pPr>
            <a:r>
              <a:rPr lang="en-US" dirty="0" smtClean="0">
                <a:latin typeface="Book Antiqua"/>
                <a:cs typeface="Book Antiqua"/>
              </a:rPr>
              <a:t>Jeremiah 33:6</a:t>
            </a:r>
            <a:endParaRPr lang="en-US" dirty="0">
              <a:latin typeface="Book Antiqua"/>
              <a:cs typeface="Book Antiqua"/>
            </a:endParaRPr>
          </a:p>
        </p:txBody>
      </p:sp>
      <p:pic>
        <p:nvPicPr>
          <p:cNvPr id="5" name="Picture 4"/>
          <p:cNvPicPr>
            <a:picLocks noChangeAspect="1"/>
          </p:cNvPicPr>
          <p:nvPr/>
        </p:nvPicPr>
        <p:blipFill>
          <a:blip r:embed="rId4" cstate="print">
            <a:extLst>
              <a:ext uri="{BEBA8EAE-BF5A-486C-A8C5-ECC9F3942E4B}">
                <a14:imgProps xmlns:a14="http://schemas.microsoft.com/office/drawing/2010/main" xmlns="">
                  <a14:imgLayer r:embed="rId5">
                    <a14:imgEffect>
                      <a14:backgroundRemoval t="10000" b="90000" l="10000" r="90000"/>
                    </a14:imgEffect>
                  </a14:imgLayer>
                </a14:imgProps>
              </a:ext>
            </a:extLst>
          </a:blip>
          <a:stretch>
            <a:fillRect/>
          </a:stretch>
        </p:blipFill>
        <p:spPr>
          <a:xfrm>
            <a:off x="4724400" y="3861278"/>
            <a:ext cx="5105399" cy="3399596"/>
          </a:xfrm>
          <a:prstGeom prst="rect">
            <a:avLst/>
          </a:prstGeom>
        </p:spPr>
      </p:pic>
    </p:spTree>
    <p:extLst>
      <p:ext uri="{BB962C8B-B14F-4D97-AF65-F5344CB8AC3E}">
        <p14:creationId xmlns:p14="http://schemas.microsoft.com/office/powerpoint/2010/main" xmlns="" val="1956639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0"/>
            <a:ext cx="9309323" cy="6858000"/>
          </a:xfrm>
          <a:prstGeom prst="rect">
            <a:avLst/>
          </a:prstGeom>
        </p:spPr>
      </p:pic>
      <p:sp>
        <p:nvSpPr>
          <p:cNvPr id="3" name="Content Placeholder 2"/>
          <p:cNvSpPr>
            <a:spLocks noGrp="1"/>
          </p:cNvSpPr>
          <p:nvPr>
            <p:ph idx="1"/>
          </p:nvPr>
        </p:nvSpPr>
        <p:spPr/>
        <p:txBody>
          <a:bodyPr/>
          <a:lstStyle/>
          <a:p>
            <a:pPr>
              <a:buNone/>
            </a:pPr>
            <a:endParaRPr lang="en-US" sz="2800" dirty="0" smtClean="0"/>
          </a:p>
          <a:p>
            <a:pPr marL="0" indent="0" algn="ctr">
              <a:buNone/>
            </a:pPr>
            <a:r>
              <a:rPr lang="en-US" sz="2800" dirty="0" smtClean="0"/>
              <a:t>“There is such terrible darkness within me, as if everything was dead. It has been like this more or less from the time I started ‘the work…’ In my heart there is no faith—no love—no trust—there is so much pain—the pain of longing, the pain of not being wanted. I want God with all the powers of my soul—and yet there between us—there is terrible separation. I don’t pray any longer.”</a:t>
            </a:r>
          </a:p>
          <a:p>
            <a:pPr>
              <a:buNone/>
            </a:pP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HT_PP_Dentro_B_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95973"/>
            <a:ext cx="9144000" cy="6953973"/>
          </a:xfrm>
          <a:prstGeom prst="rect">
            <a:avLst/>
          </a:prstGeom>
        </p:spPr>
      </p:pic>
      <p:sp>
        <p:nvSpPr>
          <p:cNvPr id="4" name="Title 3"/>
          <p:cNvSpPr>
            <a:spLocks noGrp="1"/>
          </p:cNvSpPr>
          <p:nvPr>
            <p:ph type="title"/>
          </p:nvPr>
        </p:nvSpPr>
        <p:spPr/>
        <p:txBody>
          <a:bodyPr/>
          <a:lstStyle/>
          <a:p>
            <a:endParaRPr lang="en-US"/>
          </a:p>
        </p:txBody>
      </p:sp>
      <p:sp>
        <p:nvSpPr>
          <p:cNvPr id="5" name="Rectangle 4"/>
          <p:cNvSpPr/>
          <p:nvPr/>
        </p:nvSpPr>
        <p:spPr>
          <a:xfrm>
            <a:off x="838200" y="2292727"/>
            <a:ext cx="4191000" cy="4216539"/>
          </a:xfrm>
          <a:prstGeom prst="rect">
            <a:avLst/>
          </a:prstGeom>
        </p:spPr>
        <p:txBody>
          <a:bodyPr wrap="square">
            <a:spAutoFit/>
          </a:bodyPr>
          <a:lstStyle/>
          <a:p>
            <a:r>
              <a:rPr lang="en-US" sz="3200" dirty="0">
                <a:latin typeface="+mn-lt"/>
              </a:rPr>
              <a:t>In America alone, over </a:t>
            </a:r>
            <a:r>
              <a:rPr lang="en-US" sz="3600" b="1" dirty="0">
                <a:solidFill>
                  <a:srgbClr val="660066"/>
                </a:solidFill>
                <a:latin typeface="+mn-lt"/>
              </a:rPr>
              <a:t>20 million </a:t>
            </a:r>
            <a:r>
              <a:rPr lang="en-US" sz="3200" dirty="0">
                <a:latin typeface="+mn-lt"/>
              </a:rPr>
              <a:t>are diagnosed with a mood disorder. Almost </a:t>
            </a:r>
            <a:r>
              <a:rPr lang="en-US" sz="3600" b="1" dirty="0">
                <a:solidFill>
                  <a:srgbClr val="660066"/>
                </a:solidFill>
                <a:latin typeface="+mn-lt"/>
              </a:rPr>
              <a:t>ten percent</a:t>
            </a:r>
            <a:r>
              <a:rPr lang="en-US" sz="3200" dirty="0">
                <a:latin typeface="+mn-lt"/>
              </a:rPr>
              <a:t> of Americans will be diagnosed with depression sometime in their lifetime.  </a:t>
            </a:r>
          </a:p>
        </p:txBody>
      </p:sp>
      <p:pic>
        <p:nvPicPr>
          <p:cNvPr id="6" name="Picture 5"/>
          <p:cNvPicPr>
            <a:picLocks noChangeAspect="1"/>
          </p:cNvPicPr>
          <p:nvPr/>
        </p:nvPicPr>
        <p:blipFill rotWithShape="1">
          <a:blip r:embed="rId4" cstate="print"/>
          <a:srcRect b="21630"/>
          <a:stretch/>
        </p:blipFill>
        <p:spPr>
          <a:xfrm>
            <a:off x="5334001" y="3102664"/>
            <a:ext cx="3805382" cy="358908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2667000" y="762000"/>
            <a:ext cx="5791200" cy="1143000"/>
          </a:xfrm>
        </p:spPr>
        <p:txBody>
          <a:bodyPr/>
          <a:lstStyle/>
          <a:p>
            <a:r>
              <a:rPr lang="en-US" b="1" dirty="0" smtClean="0">
                <a:solidFill>
                  <a:srgbClr val="660066"/>
                </a:solidFill>
              </a:rPr>
              <a:t/>
            </a:r>
            <a:br>
              <a:rPr lang="en-US" b="1" dirty="0" smtClean="0">
                <a:solidFill>
                  <a:srgbClr val="660066"/>
                </a:solidFill>
              </a:rPr>
            </a:br>
            <a:r>
              <a:rPr lang="en-US" b="1" dirty="0" smtClean="0">
                <a:solidFill>
                  <a:srgbClr val="660066"/>
                </a:solidFill>
              </a:rPr>
              <a:t>Major </a:t>
            </a:r>
            <a:r>
              <a:rPr lang="en-US" b="1" dirty="0">
                <a:solidFill>
                  <a:srgbClr val="660066"/>
                </a:solidFill>
              </a:rPr>
              <a:t>Depression:</a:t>
            </a:r>
            <a:br>
              <a:rPr lang="en-US" b="1" dirty="0">
                <a:solidFill>
                  <a:srgbClr val="660066"/>
                </a:solidFill>
              </a:rPr>
            </a:br>
            <a:endParaRPr lang="en-US" b="1" dirty="0">
              <a:solidFill>
                <a:srgbClr val="660066"/>
              </a:solidFill>
            </a:endParaRPr>
          </a:p>
        </p:txBody>
      </p:sp>
      <p:sp>
        <p:nvSpPr>
          <p:cNvPr id="3" name="Content Placeholder 2"/>
          <p:cNvSpPr>
            <a:spLocks noGrp="1"/>
          </p:cNvSpPr>
          <p:nvPr>
            <p:ph idx="1"/>
          </p:nvPr>
        </p:nvSpPr>
        <p:spPr>
          <a:xfrm>
            <a:off x="152400" y="2255837"/>
            <a:ext cx="8763000" cy="4525963"/>
          </a:xfrm>
        </p:spPr>
        <p:txBody>
          <a:bodyPr/>
          <a:lstStyle/>
          <a:p>
            <a:pPr marL="682625" indent="-457200"/>
            <a:r>
              <a:rPr lang="en-US" sz="2800" dirty="0"/>
              <a:t>Depressed mood most of the day, nearly every day</a:t>
            </a:r>
          </a:p>
          <a:p>
            <a:pPr marL="682625" indent="-457200"/>
            <a:r>
              <a:rPr lang="en-US" sz="2800" dirty="0"/>
              <a:t>Markedly diminished interest or pleasure in all, or almost all, activities most of the day, nearly every day</a:t>
            </a:r>
          </a:p>
          <a:p>
            <a:pPr marL="682625" indent="-457200"/>
            <a:r>
              <a:rPr lang="en-US" sz="2800" dirty="0"/>
              <a:t>Significant weight loss when not dieting or significant weight gain</a:t>
            </a:r>
          </a:p>
          <a:p>
            <a:pPr marL="682625" indent="-457200"/>
            <a:r>
              <a:rPr lang="en-US" sz="2800" dirty="0"/>
              <a:t>Decrease or increase in appetite nearly every day</a:t>
            </a:r>
          </a:p>
          <a:p>
            <a:pPr marL="682625" indent="-457200"/>
            <a:r>
              <a:rPr lang="en-US" sz="2800" dirty="0"/>
              <a:t>Insomnia or hypersomnia nearly every day</a:t>
            </a:r>
          </a:p>
          <a:p>
            <a:pPr marL="682625" indent="-457200"/>
            <a:r>
              <a:rPr lang="en-US" sz="2800" dirty="0"/>
              <a:t>Psychomotor agitation or retardation nearly every day</a:t>
            </a:r>
          </a:p>
          <a:p>
            <a:pPr marL="682625" indent="-457200"/>
            <a:endParaRPr lang="en-US" sz="2800" dirty="0"/>
          </a:p>
        </p:txBody>
      </p:sp>
    </p:spTree>
    <p:extLst>
      <p:ext uri="{BB962C8B-B14F-4D97-AF65-F5344CB8AC3E}">
        <p14:creationId xmlns:p14="http://schemas.microsoft.com/office/powerpoint/2010/main" xmlns="" val="2976817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1066800" y="1066800"/>
            <a:ext cx="8229600" cy="1143000"/>
          </a:xfrm>
        </p:spPr>
        <p:txBody>
          <a:bodyPr/>
          <a:lstStyle/>
          <a:p>
            <a:r>
              <a:rPr lang="en-US" b="1" dirty="0">
                <a:solidFill>
                  <a:srgbClr val="660066"/>
                </a:solidFill>
              </a:rPr>
              <a:t>Major Depression:</a:t>
            </a:r>
            <a:br>
              <a:rPr lang="en-US" b="1" dirty="0">
                <a:solidFill>
                  <a:srgbClr val="660066"/>
                </a:solidFill>
              </a:rPr>
            </a:br>
            <a:endParaRPr lang="en-US" b="1" dirty="0">
              <a:solidFill>
                <a:srgbClr val="660066"/>
              </a:solidFill>
            </a:endParaRPr>
          </a:p>
        </p:txBody>
      </p:sp>
      <p:sp>
        <p:nvSpPr>
          <p:cNvPr id="4" name="Rectangle 3"/>
          <p:cNvSpPr/>
          <p:nvPr/>
        </p:nvSpPr>
        <p:spPr>
          <a:xfrm>
            <a:off x="838200" y="2388217"/>
            <a:ext cx="7620000" cy="3697422"/>
          </a:xfrm>
          <a:prstGeom prst="rect">
            <a:avLst/>
          </a:prstGeom>
        </p:spPr>
        <p:txBody>
          <a:bodyPr wrap="square">
            <a:spAutoFit/>
          </a:bodyPr>
          <a:lstStyle/>
          <a:p>
            <a:pPr marL="682625" lvl="0" indent="-457200">
              <a:lnSpc>
                <a:spcPct val="120000"/>
              </a:lnSpc>
              <a:buFont typeface="Arial"/>
              <a:buChar char="•"/>
            </a:pPr>
            <a:r>
              <a:rPr lang="en-US" sz="2800" dirty="0">
                <a:latin typeface="+mj-lt"/>
              </a:rPr>
              <a:t>Fatigue or loss of energy nearly every day</a:t>
            </a:r>
          </a:p>
          <a:p>
            <a:pPr marL="682625" lvl="0" indent="-457200">
              <a:lnSpc>
                <a:spcPct val="120000"/>
              </a:lnSpc>
              <a:buFont typeface="Arial"/>
              <a:buChar char="•"/>
            </a:pPr>
            <a:r>
              <a:rPr lang="en-US" sz="2800" dirty="0">
                <a:latin typeface="+mj-lt"/>
              </a:rPr>
              <a:t>Feelings of worthlessness or excessive or inappropriate guilt nearly every day</a:t>
            </a:r>
          </a:p>
          <a:p>
            <a:pPr marL="682625" lvl="0" indent="-457200">
              <a:lnSpc>
                <a:spcPct val="120000"/>
              </a:lnSpc>
              <a:buFont typeface="Arial"/>
              <a:buChar char="•"/>
            </a:pPr>
            <a:r>
              <a:rPr lang="en-US" sz="2800" dirty="0">
                <a:latin typeface="+mj-lt"/>
              </a:rPr>
              <a:t>Diminished ability to think or concentrate, or indecisiveness, nearly every day</a:t>
            </a:r>
          </a:p>
          <a:p>
            <a:pPr marL="682625" lvl="0" indent="-457200">
              <a:lnSpc>
                <a:spcPct val="120000"/>
              </a:lnSpc>
              <a:buFont typeface="Arial"/>
              <a:buChar char="•"/>
            </a:pPr>
            <a:r>
              <a:rPr lang="en-US" sz="2800" dirty="0">
                <a:latin typeface="+mj-lt"/>
              </a:rPr>
              <a:t>Recurrent thoughts of death </a:t>
            </a:r>
          </a:p>
          <a:p>
            <a:pPr marL="682625" lvl="0" indent="-457200">
              <a:lnSpc>
                <a:spcPct val="120000"/>
              </a:lnSpc>
              <a:buFont typeface="Arial"/>
              <a:buChar char="•"/>
            </a:pPr>
            <a:r>
              <a:rPr lang="en-US" sz="2800" dirty="0">
                <a:latin typeface="+mj-lt"/>
              </a:rPr>
              <a:t>Thoughts of and/or plans for suicide</a:t>
            </a:r>
          </a:p>
        </p:txBody>
      </p:sp>
    </p:spTree>
    <p:extLst>
      <p:ext uri="{BB962C8B-B14F-4D97-AF65-F5344CB8AC3E}">
        <p14:creationId xmlns:p14="http://schemas.microsoft.com/office/powerpoint/2010/main" xmlns="" val="1019305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2133600" y="762000"/>
            <a:ext cx="6553200" cy="1143000"/>
          </a:xfrm>
        </p:spPr>
        <p:txBody>
          <a:bodyPr/>
          <a:lstStyle/>
          <a:p>
            <a:r>
              <a:rPr lang="en-US" b="1" dirty="0" smtClean="0">
                <a:solidFill>
                  <a:srgbClr val="660066"/>
                </a:solidFill>
              </a:rPr>
              <a:t>Dispelling the Idea</a:t>
            </a:r>
            <a:endParaRPr lang="en-US" b="1" dirty="0">
              <a:solidFill>
                <a:srgbClr val="660066"/>
              </a:solidFill>
            </a:endParaRPr>
          </a:p>
        </p:txBody>
      </p:sp>
      <p:sp>
        <p:nvSpPr>
          <p:cNvPr id="3" name="Content Placeholder 2"/>
          <p:cNvSpPr>
            <a:spLocks noGrp="1"/>
          </p:cNvSpPr>
          <p:nvPr>
            <p:ph idx="1"/>
          </p:nvPr>
        </p:nvSpPr>
        <p:spPr>
          <a:xfrm>
            <a:off x="228600" y="2286000"/>
            <a:ext cx="5715000" cy="3916363"/>
          </a:xfrm>
        </p:spPr>
        <p:txBody>
          <a:bodyPr/>
          <a:lstStyle/>
          <a:p>
            <a:pPr marL="0" indent="0" fontAlgn="auto">
              <a:spcBef>
                <a:spcPts val="0"/>
              </a:spcBef>
              <a:spcAft>
                <a:spcPts val="0"/>
              </a:spcAft>
              <a:buNone/>
              <a:defRPr/>
            </a:pPr>
            <a:r>
              <a:rPr lang="en-US" dirty="0" smtClean="0"/>
              <a:t>Sometimes Christians are afraid to admit they struggle with mental illness. We need to get to work on the problem itself without spending one more moment on feeling bad about feeling bad. </a:t>
            </a:r>
          </a:p>
        </p:txBody>
      </p:sp>
      <p:pic>
        <p:nvPicPr>
          <p:cNvPr id="5" name="Picture 4"/>
          <p:cNvPicPr>
            <a:picLocks noChangeAspect="1"/>
          </p:cNvPicPr>
          <p:nvPr/>
        </p:nvPicPr>
        <p:blipFill>
          <a:blip r:embed="rId4" cstate="print"/>
          <a:stretch>
            <a:fillRect/>
          </a:stretch>
        </p:blipFill>
        <p:spPr>
          <a:xfrm>
            <a:off x="5334000" y="4038600"/>
            <a:ext cx="4020075" cy="2819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1905000" y="762000"/>
            <a:ext cx="7239000" cy="1143000"/>
          </a:xfrm>
        </p:spPr>
        <p:txBody>
          <a:bodyPr/>
          <a:lstStyle/>
          <a:p>
            <a:r>
              <a:rPr lang="en-US" b="1" dirty="0" smtClean="0">
                <a:solidFill>
                  <a:srgbClr val="660066"/>
                </a:solidFill>
              </a:rPr>
              <a:t>Cognitive-Behavioral Therapy</a:t>
            </a:r>
            <a:endParaRPr lang="en-US" dirty="0" smtClean="0">
              <a:solidFill>
                <a:srgbClr val="660066"/>
              </a:solidFill>
            </a:endParaRPr>
          </a:p>
        </p:txBody>
      </p:sp>
      <p:pic>
        <p:nvPicPr>
          <p:cNvPr id="5" name="Picture 4"/>
          <p:cNvPicPr>
            <a:picLocks noChangeAspect="1"/>
          </p:cNvPicPr>
          <p:nvPr/>
        </p:nvPicPr>
        <p:blipFill>
          <a:blip r:embed="rId4" cstate="print"/>
          <a:stretch>
            <a:fillRect/>
          </a:stretch>
        </p:blipFill>
        <p:spPr>
          <a:xfrm>
            <a:off x="5003393" y="3962400"/>
            <a:ext cx="4293007" cy="2865582"/>
          </a:xfrm>
          <a:prstGeom prst="rect">
            <a:avLst/>
          </a:prstGeom>
          <a:ln>
            <a:noFill/>
          </a:ln>
          <a:effectLst>
            <a:softEdge rad="112500"/>
          </a:effectLst>
        </p:spPr>
      </p:pic>
      <p:sp>
        <p:nvSpPr>
          <p:cNvPr id="3" name="Content Placeholder 2"/>
          <p:cNvSpPr>
            <a:spLocks noGrp="1"/>
          </p:cNvSpPr>
          <p:nvPr>
            <p:ph idx="1"/>
          </p:nvPr>
        </p:nvSpPr>
        <p:spPr>
          <a:xfrm>
            <a:off x="457200" y="2484437"/>
            <a:ext cx="5181600" cy="3687763"/>
          </a:xfrm>
        </p:spPr>
        <p:txBody>
          <a:bodyPr/>
          <a:lstStyle/>
          <a:p>
            <a:pPr>
              <a:buNone/>
            </a:pPr>
            <a:r>
              <a:rPr lang="en-US" sz="3600" dirty="0" smtClean="0"/>
              <a:t>Jesus said,</a:t>
            </a:r>
          </a:p>
          <a:p>
            <a:pPr>
              <a:buNone/>
            </a:pPr>
            <a:endParaRPr lang="en-US" sz="800" dirty="0" smtClean="0"/>
          </a:p>
          <a:p>
            <a:pPr algn="ctr">
              <a:spcBef>
                <a:spcPts val="0"/>
              </a:spcBef>
              <a:buNone/>
            </a:pPr>
            <a:r>
              <a:rPr lang="en-US" sz="3600" dirty="0" smtClean="0"/>
              <a:t>“You shall know the truth,</a:t>
            </a:r>
          </a:p>
          <a:p>
            <a:pPr algn="ctr">
              <a:spcBef>
                <a:spcPts val="0"/>
              </a:spcBef>
              <a:buNone/>
            </a:pPr>
            <a:r>
              <a:rPr lang="en-US" sz="3600" dirty="0" smtClean="0"/>
              <a:t>and the truth shall make you free”</a:t>
            </a:r>
          </a:p>
          <a:p>
            <a:pPr algn="ctr">
              <a:spcBef>
                <a:spcPts val="0"/>
              </a:spcBef>
              <a:buNone/>
            </a:pPr>
            <a:r>
              <a:rPr lang="en-US" sz="3600" dirty="0" smtClean="0"/>
              <a:t>John 8:32</a:t>
            </a:r>
            <a:endParaRPr lang="en-US"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0"/>
            <a:ext cx="9309323" cy="6858000"/>
          </a:xfrm>
          <a:prstGeom prst="rect">
            <a:avLst/>
          </a:prstGeom>
        </p:spPr>
      </p:pic>
      <p:sp>
        <p:nvSpPr>
          <p:cNvPr id="3" name="Content Placeholder 2"/>
          <p:cNvSpPr>
            <a:spLocks noGrp="1"/>
          </p:cNvSpPr>
          <p:nvPr>
            <p:ph idx="1"/>
          </p:nvPr>
        </p:nvSpPr>
        <p:spPr>
          <a:xfrm>
            <a:off x="533400" y="2255837"/>
            <a:ext cx="8229600" cy="4144963"/>
          </a:xfrm>
        </p:spPr>
        <p:txBody>
          <a:bodyPr/>
          <a:lstStyle/>
          <a:p>
            <a:pPr marL="0" indent="0" algn="ctr">
              <a:buNone/>
              <a:tabLst>
                <a:tab pos="4121150" algn="l"/>
              </a:tabLst>
            </a:pPr>
            <a:r>
              <a:rPr lang="en-US" sz="2800" dirty="0" smtClean="0"/>
              <a:t>“We need a constant sense of the ennobling power of pure thoughts. The only security for any soul is right thinking. As a man ‘thinketh in his heart, so is he.’ Proverbs 23:7. The power of self-restraint strengthens by exercise. That which at first seems difficult, by constant repetition grows easy,</a:t>
            </a:r>
            <a:br>
              <a:rPr lang="en-US" sz="2800" dirty="0" smtClean="0"/>
            </a:br>
            <a:r>
              <a:rPr lang="en-US" sz="2800" dirty="0" smtClean="0"/>
              <a:t>until right thoughts and actions become habitual”</a:t>
            </a:r>
          </a:p>
          <a:p>
            <a:pPr marL="0" indent="0" algn="ctr">
              <a:buNone/>
              <a:tabLst>
                <a:tab pos="4121150" algn="l"/>
              </a:tabLst>
            </a:pPr>
            <a:r>
              <a:rPr lang="en-US" sz="2800" i="1" dirty="0" smtClean="0"/>
              <a:t>Ministry of Healing</a:t>
            </a:r>
            <a:r>
              <a:rPr lang="en-US" sz="2800" dirty="0" smtClean="0"/>
              <a:t>, p. 491</a:t>
            </a:r>
          </a:p>
          <a:p>
            <a:pPr algn="ctr">
              <a:buNone/>
            </a:pPr>
            <a:r>
              <a:rPr lang="en-US" sz="2800" dirty="0" smtClean="0"/>
              <a:t> </a:t>
            </a:r>
            <a:endParaRPr lang="en-US" sz="2800" dirty="0"/>
          </a:p>
        </p:txBody>
      </p:sp>
      <p:sp>
        <p:nvSpPr>
          <p:cNvPr id="5" name="Title 4"/>
          <p:cNvSpPr>
            <a:spLocks noGrp="1"/>
          </p:cNvSpPr>
          <p:nvPr>
            <p:ph type="title"/>
          </p:nvPr>
        </p:nvSpPr>
        <p:spPr>
          <a:xfrm>
            <a:off x="2590800" y="533400"/>
            <a:ext cx="6096000" cy="1143000"/>
          </a:xfrm>
        </p:spPr>
        <p:txBody>
          <a:bodyPr/>
          <a:lstStyle/>
          <a:p>
            <a:r>
              <a:rPr lang="en-US" b="1" dirty="0" smtClean="0">
                <a:solidFill>
                  <a:srgbClr val="660066"/>
                </a:solidFill>
              </a:rPr>
              <a:t>E.G. White and </a:t>
            </a:r>
            <a:br>
              <a:rPr lang="en-US" b="1" dirty="0" smtClean="0">
                <a:solidFill>
                  <a:srgbClr val="660066"/>
                </a:solidFill>
              </a:rPr>
            </a:br>
            <a:r>
              <a:rPr lang="en-US" b="1" dirty="0" smtClean="0">
                <a:solidFill>
                  <a:srgbClr val="660066"/>
                </a:solidFill>
              </a:rPr>
              <a:t>the Power of Thoughts</a:t>
            </a:r>
            <a:endParaRPr lang="en-US" b="1" dirty="0">
              <a:solidFill>
                <a:srgbClr val="660066"/>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1172</TotalTime>
  <Words>2440</Words>
  <Application>Microsoft Office PowerPoint</Application>
  <PresentationFormat>On-screen Show (4:3)</PresentationFormat>
  <Paragraphs>248</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Hope Beyond Depression</vt:lpstr>
      <vt:lpstr>Slide 3</vt:lpstr>
      <vt:lpstr>Slide 4</vt:lpstr>
      <vt:lpstr> Major Depression: </vt:lpstr>
      <vt:lpstr>Major Depression: </vt:lpstr>
      <vt:lpstr>Dispelling the Idea</vt:lpstr>
      <vt:lpstr>Cognitive-Behavioral Therapy</vt:lpstr>
      <vt:lpstr>E.G. White and  the Power of Thoughts</vt:lpstr>
      <vt:lpstr>Ellen White’s Words</vt:lpstr>
      <vt:lpstr>Love That Frontal Lobe!</vt:lpstr>
      <vt:lpstr>Love That Frontal Lobe!</vt:lpstr>
      <vt:lpstr>Love That Frontal Lobe!</vt:lpstr>
      <vt:lpstr>Mood and Brain Chemicals</vt:lpstr>
      <vt:lpstr>The Thought-Feeling Connection</vt:lpstr>
      <vt:lpstr>The Thought-Feeling Connection</vt:lpstr>
      <vt:lpstr>Negative Thoughts and Misbeliefs</vt:lpstr>
      <vt:lpstr>Find, Argue and Replace (F.A.R.)</vt:lpstr>
      <vt:lpstr>Find, Argue and Replace</vt:lpstr>
      <vt:lpstr>Find, Argue and Replace</vt:lpstr>
      <vt:lpstr>Find, Argue and Replace</vt:lpstr>
      <vt:lpstr>Discussion Questions</vt:lpstr>
      <vt:lpstr>Slide 23</vt:lpstr>
      <vt:lpstr>Slide 24</vt:lpstr>
      <vt:lpstr>Slide 25</vt:lpstr>
      <vt:lpstr>Prayer</vt:lpstr>
    </vt:vector>
  </TitlesOfParts>
  <Company>General Conference of Seventh-day Adventists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Mental Health</dc:title>
  <dc:creator>KujawaC</dc:creator>
  <cp:lastModifiedBy>KujawaC</cp:lastModifiedBy>
  <cp:revision>43</cp:revision>
  <dcterms:created xsi:type="dcterms:W3CDTF">2013-10-10T13:17:38Z</dcterms:created>
  <dcterms:modified xsi:type="dcterms:W3CDTF">2014-05-27T16:04:10Z</dcterms:modified>
</cp:coreProperties>
</file>